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0" r:id="rId1"/>
  </p:sldMasterIdLst>
  <p:notesMasterIdLst>
    <p:notesMasterId r:id="rId56"/>
  </p:notesMasterIdLst>
  <p:handoutMasterIdLst>
    <p:handoutMasterId r:id="rId57"/>
  </p:handoutMasterIdLst>
  <p:sldIdLst>
    <p:sldId id="261" r:id="rId2"/>
    <p:sldId id="271" r:id="rId3"/>
    <p:sldId id="257" r:id="rId4"/>
    <p:sldId id="262" r:id="rId5"/>
    <p:sldId id="273" r:id="rId6"/>
    <p:sldId id="274" r:id="rId7"/>
    <p:sldId id="275" r:id="rId8"/>
    <p:sldId id="277" r:id="rId9"/>
    <p:sldId id="297" r:id="rId10"/>
    <p:sldId id="298" r:id="rId11"/>
    <p:sldId id="283" r:id="rId12"/>
    <p:sldId id="309" r:id="rId13"/>
    <p:sldId id="310" r:id="rId14"/>
    <p:sldId id="311" r:id="rId15"/>
    <p:sldId id="312" r:id="rId16"/>
    <p:sldId id="314" r:id="rId17"/>
    <p:sldId id="278" r:id="rId18"/>
    <p:sldId id="276" r:id="rId19"/>
    <p:sldId id="295" r:id="rId20"/>
    <p:sldId id="321" r:id="rId21"/>
    <p:sldId id="256" r:id="rId22"/>
    <p:sldId id="279" r:id="rId23"/>
    <p:sldId id="282" r:id="rId24"/>
    <p:sldId id="293" r:id="rId25"/>
    <p:sldId id="305" r:id="rId26"/>
    <p:sldId id="258" r:id="rId27"/>
    <p:sldId id="259" r:id="rId28"/>
    <p:sldId id="260" r:id="rId29"/>
    <p:sldId id="319" r:id="rId30"/>
    <p:sldId id="280" r:id="rId31"/>
    <p:sldId id="306" r:id="rId32"/>
    <p:sldId id="307" r:id="rId33"/>
    <p:sldId id="287" r:id="rId34"/>
    <p:sldId id="323" r:id="rId35"/>
    <p:sldId id="288" r:id="rId36"/>
    <p:sldId id="289" r:id="rId37"/>
    <p:sldId id="322" r:id="rId38"/>
    <p:sldId id="325" r:id="rId39"/>
    <p:sldId id="290" r:id="rId40"/>
    <p:sldId id="326" r:id="rId41"/>
    <p:sldId id="324" r:id="rId42"/>
    <p:sldId id="315" r:id="rId43"/>
    <p:sldId id="328" r:id="rId44"/>
    <p:sldId id="327" r:id="rId45"/>
    <p:sldId id="316" r:id="rId46"/>
    <p:sldId id="317" r:id="rId47"/>
    <p:sldId id="284" r:id="rId48"/>
    <p:sldId id="286" r:id="rId49"/>
    <p:sldId id="296" r:id="rId50"/>
    <p:sldId id="318" r:id="rId51"/>
    <p:sldId id="320" r:id="rId52"/>
    <p:sldId id="301" r:id="rId53"/>
    <p:sldId id="302" r:id="rId54"/>
    <p:sldId id="304"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64"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6950"/>
    <a:srgbClr val="5A8465"/>
    <a:srgbClr val="0F7A38"/>
    <a:srgbClr val="6A9A75"/>
    <a:srgbClr val="262626"/>
    <a:srgbClr val="547C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6247" autoAdjust="0"/>
  </p:normalViewPr>
  <p:slideViewPr>
    <p:cSldViewPr snapToGrid="0">
      <p:cViewPr varScale="1">
        <p:scale>
          <a:sx n="62" d="100"/>
          <a:sy n="62" d="100"/>
        </p:scale>
        <p:origin x="752" y="56"/>
      </p:cViewPr>
      <p:guideLst>
        <p:guide pos="3864"/>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4" Type="http://schemas.openxmlformats.org/officeDocument/2006/relationships/image" Target="../media/image9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svg"/><Relationship Id="rId1" Type="http://schemas.openxmlformats.org/officeDocument/2006/relationships/image" Target="../media/image92.png"/><Relationship Id="rId4" Type="http://schemas.openxmlformats.org/officeDocument/2006/relationships/image" Target="../media/image9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EC75DF2-63B1-4200-BDD5-B581EE92A2A7}"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D1B961FA-004F-4CA4-8D77-3F37A231FE28}">
      <dgm:prSet/>
      <dgm:spPr/>
      <dgm:t>
        <a:bodyPr/>
        <a:lstStyle/>
        <a:p>
          <a:pPr>
            <a:lnSpc>
              <a:spcPct val="100000"/>
            </a:lnSpc>
            <a:defRPr b="1"/>
          </a:pPr>
          <a:r>
            <a:rPr lang="en-US"/>
            <a:t>Technologies and Frameworks:</a:t>
          </a:r>
        </a:p>
      </dgm:t>
    </dgm:pt>
    <dgm:pt modelId="{5786C2A5-B9E9-4B33-BCD9-9903944E0CB5}" type="parTrans" cxnId="{143C5D8F-EC19-4F5C-82E5-304A24199EAF}">
      <dgm:prSet/>
      <dgm:spPr/>
      <dgm:t>
        <a:bodyPr/>
        <a:lstStyle/>
        <a:p>
          <a:endParaRPr lang="en-US"/>
        </a:p>
      </dgm:t>
    </dgm:pt>
    <dgm:pt modelId="{E4587883-0C73-498E-B5D3-5C78B8F7628E}" type="sibTrans" cxnId="{143C5D8F-EC19-4F5C-82E5-304A24199EAF}">
      <dgm:prSet/>
      <dgm:spPr/>
      <dgm:t>
        <a:bodyPr/>
        <a:lstStyle/>
        <a:p>
          <a:endParaRPr lang="en-US"/>
        </a:p>
      </dgm:t>
    </dgm:pt>
    <dgm:pt modelId="{2419B833-BE98-4D86-A85D-547C3A81C34A}">
      <dgm:prSet/>
      <dgm:spPr/>
      <dgm:t>
        <a:bodyPr/>
        <a:lstStyle/>
        <a:p>
          <a:pPr>
            <a:lnSpc>
              <a:spcPct val="100000"/>
            </a:lnSpc>
          </a:pPr>
          <a:r>
            <a:rPr lang="en-US" dirty="0"/>
            <a:t>Django: Web framework for building the backend.</a:t>
          </a:r>
        </a:p>
      </dgm:t>
    </dgm:pt>
    <dgm:pt modelId="{434BB559-1BD6-4202-9605-F09CF6F55D75}" type="parTrans" cxnId="{62E8A2DB-8096-4E7D-8460-6D4AD9D53F09}">
      <dgm:prSet/>
      <dgm:spPr/>
      <dgm:t>
        <a:bodyPr/>
        <a:lstStyle/>
        <a:p>
          <a:endParaRPr lang="en-US"/>
        </a:p>
      </dgm:t>
    </dgm:pt>
    <dgm:pt modelId="{6870455C-FCF6-434B-B3D5-7FC8547ADC04}" type="sibTrans" cxnId="{62E8A2DB-8096-4E7D-8460-6D4AD9D53F09}">
      <dgm:prSet/>
      <dgm:spPr/>
      <dgm:t>
        <a:bodyPr/>
        <a:lstStyle/>
        <a:p>
          <a:endParaRPr lang="en-US"/>
        </a:p>
      </dgm:t>
    </dgm:pt>
    <dgm:pt modelId="{D3A7F29D-4A95-471F-BAF0-EDB85F1473C1}">
      <dgm:prSet/>
      <dgm:spPr/>
      <dgm:t>
        <a:bodyPr/>
        <a:lstStyle/>
        <a:p>
          <a:pPr>
            <a:lnSpc>
              <a:spcPct val="100000"/>
            </a:lnSpc>
          </a:pPr>
          <a:r>
            <a:rPr lang="en-US" dirty="0"/>
            <a:t>Django REST Framework: For creating RESTful APIs.</a:t>
          </a:r>
        </a:p>
      </dgm:t>
    </dgm:pt>
    <dgm:pt modelId="{009C5519-1496-4BD8-9908-7DD6A901FCC3}" type="parTrans" cxnId="{1E47776A-63C3-4EAE-B1F3-66A61E22FCF4}">
      <dgm:prSet/>
      <dgm:spPr/>
      <dgm:t>
        <a:bodyPr/>
        <a:lstStyle/>
        <a:p>
          <a:endParaRPr lang="en-US"/>
        </a:p>
      </dgm:t>
    </dgm:pt>
    <dgm:pt modelId="{E73A628D-FA92-42BA-A7E7-81383628729F}" type="sibTrans" cxnId="{1E47776A-63C3-4EAE-B1F3-66A61E22FCF4}">
      <dgm:prSet/>
      <dgm:spPr/>
      <dgm:t>
        <a:bodyPr/>
        <a:lstStyle/>
        <a:p>
          <a:endParaRPr lang="en-US"/>
        </a:p>
      </dgm:t>
    </dgm:pt>
    <dgm:pt modelId="{37403ED3-9C20-4600-8E54-2A35591CDF08}">
      <dgm:prSet/>
      <dgm:spPr/>
      <dgm:t>
        <a:bodyPr/>
        <a:lstStyle/>
        <a:p>
          <a:pPr>
            <a:lnSpc>
              <a:spcPct val="100000"/>
            </a:lnSpc>
          </a:pPr>
          <a:r>
            <a:rPr lang="en-US"/>
            <a:t>MySQL: Database for storing data.</a:t>
          </a:r>
        </a:p>
      </dgm:t>
    </dgm:pt>
    <dgm:pt modelId="{10E77CF8-2127-40A6-9A73-C9E23A69FC10}" type="parTrans" cxnId="{F7C7488C-B3E7-4640-ADB7-B1C3C82E7B88}">
      <dgm:prSet/>
      <dgm:spPr/>
      <dgm:t>
        <a:bodyPr/>
        <a:lstStyle/>
        <a:p>
          <a:endParaRPr lang="en-US"/>
        </a:p>
      </dgm:t>
    </dgm:pt>
    <dgm:pt modelId="{25929B98-46E2-4846-9935-650598A088CE}" type="sibTrans" cxnId="{F7C7488C-B3E7-4640-ADB7-B1C3C82E7B88}">
      <dgm:prSet/>
      <dgm:spPr/>
      <dgm:t>
        <a:bodyPr/>
        <a:lstStyle/>
        <a:p>
          <a:endParaRPr lang="en-US"/>
        </a:p>
      </dgm:t>
    </dgm:pt>
    <dgm:pt modelId="{47504AC4-EBEA-4403-B474-E287B2DCD806}">
      <dgm:prSet/>
      <dgm:spPr/>
      <dgm:t>
        <a:bodyPr/>
        <a:lstStyle/>
        <a:p>
          <a:pPr>
            <a:lnSpc>
              <a:spcPct val="100000"/>
            </a:lnSpc>
            <a:defRPr b="1"/>
          </a:pPr>
          <a:r>
            <a:rPr lang="en-US" dirty="0"/>
            <a:t>Key Features:</a:t>
          </a:r>
        </a:p>
      </dgm:t>
    </dgm:pt>
    <dgm:pt modelId="{DCF02FD8-8331-4AEB-B8F4-04F8B0E32C1C}" type="parTrans" cxnId="{3BFE8ECA-46FB-4338-8132-9F763BBC4CFC}">
      <dgm:prSet/>
      <dgm:spPr/>
      <dgm:t>
        <a:bodyPr/>
        <a:lstStyle/>
        <a:p>
          <a:endParaRPr lang="en-US"/>
        </a:p>
      </dgm:t>
    </dgm:pt>
    <dgm:pt modelId="{77298100-9D10-43F2-98FB-20F511A95E5F}" type="sibTrans" cxnId="{3BFE8ECA-46FB-4338-8132-9F763BBC4CFC}">
      <dgm:prSet/>
      <dgm:spPr/>
      <dgm:t>
        <a:bodyPr/>
        <a:lstStyle/>
        <a:p>
          <a:endParaRPr lang="en-US"/>
        </a:p>
      </dgm:t>
    </dgm:pt>
    <dgm:pt modelId="{4788C10B-79EA-4BF5-8759-81740FFBAC07}">
      <dgm:prSet/>
      <dgm:spPr/>
      <dgm:t>
        <a:bodyPr/>
        <a:lstStyle/>
        <a:p>
          <a:pPr>
            <a:lnSpc>
              <a:spcPct val="100000"/>
            </a:lnSpc>
          </a:pPr>
          <a:r>
            <a:rPr lang="en-US" dirty="0"/>
            <a:t>User authentication and authorization.</a:t>
          </a:r>
        </a:p>
      </dgm:t>
    </dgm:pt>
    <dgm:pt modelId="{DB222EAA-19BA-4E37-B2F0-8D633CBA3220}" type="parTrans" cxnId="{76E25D54-3CF3-4994-A32B-E0EFE3B2FF85}">
      <dgm:prSet/>
      <dgm:spPr/>
      <dgm:t>
        <a:bodyPr/>
        <a:lstStyle/>
        <a:p>
          <a:endParaRPr lang="en-US"/>
        </a:p>
      </dgm:t>
    </dgm:pt>
    <dgm:pt modelId="{E643734C-7C51-4476-9842-4877E61B1EF9}" type="sibTrans" cxnId="{76E25D54-3CF3-4994-A32B-E0EFE3B2FF85}">
      <dgm:prSet/>
      <dgm:spPr/>
      <dgm:t>
        <a:bodyPr/>
        <a:lstStyle/>
        <a:p>
          <a:endParaRPr lang="en-US"/>
        </a:p>
      </dgm:t>
    </dgm:pt>
    <dgm:pt modelId="{540C396E-B43F-410B-A130-11437185C3F2}">
      <dgm:prSet/>
      <dgm:spPr/>
      <dgm:t>
        <a:bodyPr/>
        <a:lstStyle/>
        <a:p>
          <a:pPr>
            <a:lnSpc>
              <a:spcPct val="100000"/>
            </a:lnSpc>
          </a:pPr>
          <a:r>
            <a:rPr lang="en-US"/>
            <a:t>CRUD operations for apartment listings.</a:t>
          </a:r>
        </a:p>
      </dgm:t>
    </dgm:pt>
    <dgm:pt modelId="{62C11D00-9843-45D2-9066-5C589FB74C12}" type="parTrans" cxnId="{FD4BBB14-0CD6-4B38-A89F-7EC6996D675C}">
      <dgm:prSet/>
      <dgm:spPr/>
      <dgm:t>
        <a:bodyPr/>
        <a:lstStyle/>
        <a:p>
          <a:endParaRPr lang="en-US"/>
        </a:p>
      </dgm:t>
    </dgm:pt>
    <dgm:pt modelId="{516F1E63-023E-4FB2-81F7-5BCB23A7510A}" type="sibTrans" cxnId="{FD4BBB14-0CD6-4B38-A89F-7EC6996D675C}">
      <dgm:prSet/>
      <dgm:spPr/>
      <dgm:t>
        <a:bodyPr/>
        <a:lstStyle/>
        <a:p>
          <a:endParaRPr lang="en-US"/>
        </a:p>
      </dgm:t>
    </dgm:pt>
    <dgm:pt modelId="{56A3141D-8E4E-4EDD-A79B-77F30EFF7B82}">
      <dgm:prSet/>
      <dgm:spPr/>
      <dgm:t>
        <a:bodyPr/>
        <a:lstStyle/>
        <a:p>
          <a:pPr>
            <a:lnSpc>
              <a:spcPct val="100000"/>
            </a:lnSpc>
          </a:pPr>
          <a:r>
            <a:rPr lang="en-US"/>
            <a:t>Search and filter functionalities booking</a:t>
          </a:r>
        </a:p>
      </dgm:t>
    </dgm:pt>
    <dgm:pt modelId="{EAD0B009-1BBA-4502-A217-3A15E0C5BD89}" type="parTrans" cxnId="{C810BCD4-2174-44E2-921F-ECA4808114EC}">
      <dgm:prSet/>
      <dgm:spPr/>
      <dgm:t>
        <a:bodyPr/>
        <a:lstStyle/>
        <a:p>
          <a:endParaRPr lang="en-US"/>
        </a:p>
      </dgm:t>
    </dgm:pt>
    <dgm:pt modelId="{644CF145-288F-46ED-BBD8-40677BA365E6}" type="sibTrans" cxnId="{C810BCD4-2174-44E2-921F-ECA4808114EC}">
      <dgm:prSet/>
      <dgm:spPr/>
      <dgm:t>
        <a:bodyPr/>
        <a:lstStyle/>
        <a:p>
          <a:endParaRPr lang="en-US"/>
        </a:p>
      </dgm:t>
    </dgm:pt>
    <dgm:pt modelId="{782FC706-0976-42F9-9C2D-A75A6B7989A6}" type="pres">
      <dgm:prSet presAssocID="{BEC75DF2-63B1-4200-BDD5-B581EE92A2A7}" presName="root" presStyleCnt="0">
        <dgm:presLayoutVars>
          <dgm:dir/>
          <dgm:resizeHandles val="exact"/>
        </dgm:presLayoutVars>
      </dgm:prSet>
      <dgm:spPr/>
    </dgm:pt>
    <dgm:pt modelId="{87B86712-FBC0-4DF7-BDB6-E095C9B28CBB}" type="pres">
      <dgm:prSet presAssocID="{D1B961FA-004F-4CA4-8D77-3F37A231FE28}" presName="compNode" presStyleCnt="0"/>
      <dgm:spPr/>
    </dgm:pt>
    <dgm:pt modelId="{2638C94E-7DA1-4B8E-A82C-85A1CFA07529}" type="pres">
      <dgm:prSet presAssocID="{D1B961FA-004F-4CA4-8D77-3F37A231FE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J"/>
        </a:ext>
      </dgm:extLst>
    </dgm:pt>
    <dgm:pt modelId="{8447871A-FE7F-457B-B64F-FECE970A6863}" type="pres">
      <dgm:prSet presAssocID="{D1B961FA-004F-4CA4-8D77-3F37A231FE28}" presName="iconSpace" presStyleCnt="0"/>
      <dgm:spPr/>
    </dgm:pt>
    <dgm:pt modelId="{ED9720F3-8B9C-40FC-A2F5-A7EB1D9E9F31}" type="pres">
      <dgm:prSet presAssocID="{D1B961FA-004F-4CA4-8D77-3F37A231FE28}" presName="parTx" presStyleLbl="revTx" presStyleIdx="0" presStyleCnt="4">
        <dgm:presLayoutVars>
          <dgm:chMax val="0"/>
          <dgm:chPref val="0"/>
        </dgm:presLayoutVars>
      </dgm:prSet>
      <dgm:spPr/>
    </dgm:pt>
    <dgm:pt modelId="{357DB02B-140B-461D-9BF2-335191ECE6C3}" type="pres">
      <dgm:prSet presAssocID="{D1B961FA-004F-4CA4-8D77-3F37A231FE28}" presName="txSpace" presStyleCnt="0"/>
      <dgm:spPr/>
    </dgm:pt>
    <dgm:pt modelId="{100F624E-42EF-4E17-B80D-1FD02E019853}" type="pres">
      <dgm:prSet presAssocID="{D1B961FA-004F-4CA4-8D77-3F37A231FE28}" presName="desTx" presStyleLbl="revTx" presStyleIdx="1" presStyleCnt="4" custScaleX="125382" custLinFactNeighborX="8198" custLinFactNeighborY="-6304">
        <dgm:presLayoutVars/>
      </dgm:prSet>
      <dgm:spPr/>
    </dgm:pt>
    <dgm:pt modelId="{1D09F3C6-57E8-49A0-B01D-D8BF856F3B24}" type="pres">
      <dgm:prSet presAssocID="{E4587883-0C73-498E-B5D3-5C78B8F7628E}" presName="sibTrans" presStyleCnt="0"/>
      <dgm:spPr/>
    </dgm:pt>
    <dgm:pt modelId="{19A30B2C-1CB9-4F8E-981C-8C1AE25075BE}" type="pres">
      <dgm:prSet presAssocID="{47504AC4-EBEA-4403-B474-E287B2DCD806}" presName="compNode" presStyleCnt="0"/>
      <dgm:spPr/>
    </dgm:pt>
    <dgm:pt modelId="{3645C2E0-0DDE-4AD1-93F7-DE097EA2CD02}" type="pres">
      <dgm:prSet presAssocID="{47504AC4-EBEA-4403-B474-E287B2DCD806}" presName="iconRect" presStyleLbl="node1" presStyleIdx="1" presStyleCnt="2" custLinFactNeighborX="865" custLinFactNeighborY="-347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Key"/>
        </a:ext>
      </dgm:extLst>
    </dgm:pt>
    <dgm:pt modelId="{6E606A4B-88BE-4BB5-97C2-8137B33D1077}" type="pres">
      <dgm:prSet presAssocID="{47504AC4-EBEA-4403-B474-E287B2DCD806}" presName="iconSpace" presStyleCnt="0"/>
      <dgm:spPr/>
    </dgm:pt>
    <dgm:pt modelId="{4FCCC1B0-7230-4656-98F9-BF7C49B926F9}" type="pres">
      <dgm:prSet presAssocID="{47504AC4-EBEA-4403-B474-E287B2DCD806}" presName="parTx" presStyleLbl="revTx" presStyleIdx="2" presStyleCnt="4" custLinFactNeighborX="9004" custLinFactNeighborY="-12860">
        <dgm:presLayoutVars>
          <dgm:chMax val="0"/>
          <dgm:chPref val="0"/>
        </dgm:presLayoutVars>
      </dgm:prSet>
      <dgm:spPr/>
    </dgm:pt>
    <dgm:pt modelId="{DFC49E34-220A-4EB7-825F-427FEF980229}" type="pres">
      <dgm:prSet presAssocID="{47504AC4-EBEA-4403-B474-E287B2DCD806}" presName="txSpace" presStyleCnt="0"/>
      <dgm:spPr/>
    </dgm:pt>
    <dgm:pt modelId="{C3E4A150-4AD0-47DC-A5FF-65EFCBAD01F7}" type="pres">
      <dgm:prSet presAssocID="{47504AC4-EBEA-4403-B474-E287B2DCD806}" presName="desTx" presStyleLbl="revTx" presStyleIdx="3" presStyleCnt="4" custLinFactNeighborX="3459" custLinFactNeighborY="-6386">
        <dgm:presLayoutVars/>
      </dgm:prSet>
      <dgm:spPr/>
    </dgm:pt>
  </dgm:ptLst>
  <dgm:cxnLst>
    <dgm:cxn modelId="{FD4BBB14-0CD6-4B38-A89F-7EC6996D675C}" srcId="{47504AC4-EBEA-4403-B474-E287B2DCD806}" destId="{540C396E-B43F-410B-A130-11437185C3F2}" srcOrd="1" destOrd="0" parTransId="{62C11D00-9843-45D2-9066-5C589FB74C12}" sibTransId="{516F1E63-023E-4FB2-81F7-5BCB23A7510A}"/>
    <dgm:cxn modelId="{1E47776A-63C3-4EAE-B1F3-66A61E22FCF4}" srcId="{D1B961FA-004F-4CA4-8D77-3F37A231FE28}" destId="{D3A7F29D-4A95-471F-BAF0-EDB85F1473C1}" srcOrd="1" destOrd="0" parTransId="{009C5519-1496-4BD8-9908-7DD6A901FCC3}" sibTransId="{E73A628D-FA92-42BA-A7E7-81383628729F}"/>
    <dgm:cxn modelId="{41329C6C-6155-42E2-81C6-AF297EF7A639}" type="presOf" srcId="{47504AC4-EBEA-4403-B474-E287B2DCD806}" destId="{4FCCC1B0-7230-4656-98F9-BF7C49B926F9}" srcOrd="0" destOrd="0" presId="urn:microsoft.com/office/officeart/2018/2/layout/IconLabelDescriptionList"/>
    <dgm:cxn modelId="{76E25D54-3CF3-4994-A32B-E0EFE3B2FF85}" srcId="{47504AC4-EBEA-4403-B474-E287B2DCD806}" destId="{4788C10B-79EA-4BF5-8759-81740FFBAC07}" srcOrd="0" destOrd="0" parTransId="{DB222EAA-19BA-4E37-B2F0-8D633CBA3220}" sibTransId="{E643734C-7C51-4476-9842-4877E61B1EF9}"/>
    <dgm:cxn modelId="{F8069056-35CC-4B9D-A37C-177E76566563}" type="presOf" srcId="{D1B961FA-004F-4CA4-8D77-3F37A231FE28}" destId="{ED9720F3-8B9C-40FC-A2F5-A7EB1D9E9F31}" srcOrd="0" destOrd="0" presId="urn:microsoft.com/office/officeart/2018/2/layout/IconLabelDescriptionList"/>
    <dgm:cxn modelId="{B9D2675A-314E-445A-BF43-AF91041DD3E4}" type="presOf" srcId="{4788C10B-79EA-4BF5-8759-81740FFBAC07}" destId="{C3E4A150-4AD0-47DC-A5FF-65EFCBAD01F7}" srcOrd="0" destOrd="0" presId="urn:microsoft.com/office/officeart/2018/2/layout/IconLabelDescriptionList"/>
    <dgm:cxn modelId="{E577A67D-D9DB-4E66-BF0B-3DBEAA3042D4}" type="presOf" srcId="{37403ED3-9C20-4600-8E54-2A35591CDF08}" destId="{100F624E-42EF-4E17-B80D-1FD02E019853}" srcOrd="0" destOrd="2" presId="urn:microsoft.com/office/officeart/2018/2/layout/IconLabelDescriptionList"/>
    <dgm:cxn modelId="{F7C7488C-B3E7-4640-ADB7-B1C3C82E7B88}" srcId="{D1B961FA-004F-4CA4-8D77-3F37A231FE28}" destId="{37403ED3-9C20-4600-8E54-2A35591CDF08}" srcOrd="2" destOrd="0" parTransId="{10E77CF8-2127-40A6-9A73-C9E23A69FC10}" sibTransId="{25929B98-46E2-4846-9935-650598A088CE}"/>
    <dgm:cxn modelId="{143C5D8F-EC19-4F5C-82E5-304A24199EAF}" srcId="{BEC75DF2-63B1-4200-BDD5-B581EE92A2A7}" destId="{D1B961FA-004F-4CA4-8D77-3F37A231FE28}" srcOrd="0" destOrd="0" parTransId="{5786C2A5-B9E9-4B33-BCD9-9903944E0CB5}" sibTransId="{E4587883-0C73-498E-B5D3-5C78B8F7628E}"/>
    <dgm:cxn modelId="{817CFB9E-5421-4961-A92A-29BD2C1BEA5F}" type="presOf" srcId="{D3A7F29D-4A95-471F-BAF0-EDB85F1473C1}" destId="{100F624E-42EF-4E17-B80D-1FD02E019853}" srcOrd="0" destOrd="1" presId="urn:microsoft.com/office/officeart/2018/2/layout/IconLabelDescriptionList"/>
    <dgm:cxn modelId="{43CDBEA4-72B2-48F6-A972-0AF191946A2E}" type="presOf" srcId="{540C396E-B43F-410B-A130-11437185C3F2}" destId="{C3E4A150-4AD0-47DC-A5FF-65EFCBAD01F7}" srcOrd="0" destOrd="1" presId="urn:microsoft.com/office/officeart/2018/2/layout/IconLabelDescriptionList"/>
    <dgm:cxn modelId="{EA90B0C2-DA25-4482-8F9E-2FC10E4BA434}" type="presOf" srcId="{56A3141D-8E4E-4EDD-A79B-77F30EFF7B82}" destId="{C3E4A150-4AD0-47DC-A5FF-65EFCBAD01F7}" srcOrd="0" destOrd="2" presId="urn:microsoft.com/office/officeart/2018/2/layout/IconLabelDescriptionList"/>
    <dgm:cxn modelId="{3BFE8ECA-46FB-4338-8132-9F763BBC4CFC}" srcId="{BEC75DF2-63B1-4200-BDD5-B581EE92A2A7}" destId="{47504AC4-EBEA-4403-B474-E287B2DCD806}" srcOrd="1" destOrd="0" parTransId="{DCF02FD8-8331-4AEB-B8F4-04F8B0E32C1C}" sibTransId="{77298100-9D10-43F2-98FB-20F511A95E5F}"/>
    <dgm:cxn modelId="{C810BCD4-2174-44E2-921F-ECA4808114EC}" srcId="{47504AC4-EBEA-4403-B474-E287B2DCD806}" destId="{56A3141D-8E4E-4EDD-A79B-77F30EFF7B82}" srcOrd="2" destOrd="0" parTransId="{EAD0B009-1BBA-4502-A217-3A15E0C5BD89}" sibTransId="{644CF145-288F-46ED-BBD8-40677BA365E6}"/>
    <dgm:cxn modelId="{62E8A2DB-8096-4E7D-8460-6D4AD9D53F09}" srcId="{D1B961FA-004F-4CA4-8D77-3F37A231FE28}" destId="{2419B833-BE98-4D86-A85D-547C3A81C34A}" srcOrd="0" destOrd="0" parTransId="{434BB559-1BD6-4202-9605-F09CF6F55D75}" sibTransId="{6870455C-FCF6-434B-B3D5-7FC8547ADC04}"/>
    <dgm:cxn modelId="{79BC74E7-573A-464E-8951-9F11EB4D4B10}" type="presOf" srcId="{BEC75DF2-63B1-4200-BDD5-B581EE92A2A7}" destId="{782FC706-0976-42F9-9C2D-A75A6B7989A6}" srcOrd="0" destOrd="0" presId="urn:microsoft.com/office/officeart/2018/2/layout/IconLabelDescriptionList"/>
    <dgm:cxn modelId="{20A2BEF1-2834-45D4-B794-C1F9AA804119}" type="presOf" srcId="{2419B833-BE98-4D86-A85D-547C3A81C34A}" destId="{100F624E-42EF-4E17-B80D-1FD02E019853}" srcOrd="0" destOrd="0" presId="urn:microsoft.com/office/officeart/2018/2/layout/IconLabelDescriptionList"/>
    <dgm:cxn modelId="{0825226B-C923-4189-BE9E-80D7D893DB84}" type="presParOf" srcId="{782FC706-0976-42F9-9C2D-A75A6B7989A6}" destId="{87B86712-FBC0-4DF7-BDB6-E095C9B28CBB}" srcOrd="0" destOrd="0" presId="urn:microsoft.com/office/officeart/2018/2/layout/IconLabelDescriptionList"/>
    <dgm:cxn modelId="{5352E652-CD4C-4C00-B226-A91B429A574D}" type="presParOf" srcId="{87B86712-FBC0-4DF7-BDB6-E095C9B28CBB}" destId="{2638C94E-7DA1-4B8E-A82C-85A1CFA07529}" srcOrd="0" destOrd="0" presId="urn:microsoft.com/office/officeart/2018/2/layout/IconLabelDescriptionList"/>
    <dgm:cxn modelId="{4C2FAB9C-1F9E-4695-A9D3-21F928248FA5}" type="presParOf" srcId="{87B86712-FBC0-4DF7-BDB6-E095C9B28CBB}" destId="{8447871A-FE7F-457B-B64F-FECE970A6863}" srcOrd="1" destOrd="0" presId="urn:microsoft.com/office/officeart/2018/2/layout/IconLabelDescriptionList"/>
    <dgm:cxn modelId="{580EE02D-A857-4A84-8DBC-0B488F6EBCBD}" type="presParOf" srcId="{87B86712-FBC0-4DF7-BDB6-E095C9B28CBB}" destId="{ED9720F3-8B9C-40FC-A2F5-A7EB1D9E9F31}" srcOrd="2" destOrd="0" presId="urn:microsoft.com/office/officeart/2018/2/layout/IconLabelDescriptionList"/>
    <dgm:cxn modelId="{44C94188-FE3D-43E8-B7E9-D485BF4B4542}" type="presParOf" srcId="{87B86712-FBC0-4DF7-BDB6-E095C9B28CBB}" destId="{357DB02B-140B-461D-9BF2-335191ECE6C3}" srcOrd="3" destOrd="0" presId="urn:microsoft.com/office/officeart/2018/2/layout/IconLabelDescriptionList"/>
    <dgm:cxn modelId="{2D435A0F-CA90-4B71-BF26-F160C7219D31}" type="presParOf" srcId="{87B86712-FBC0-4DF7-BDB6-E095C9B28CBB}" destId="{100F624E-42EF-4E17-B80D-1FD02E019853}" srcOrd="4" destOrd="0" presId="urn:microsoft.com/office/officeart/2018/2/layout/IconLabelDescriptionList"/>
    <dgm:cxn modelId="{13186920-F915-42AF-91E0-32E65801331F}" type="presParOf" srcId="{782FC706-0976-42F9-9C2D-A75A6B7989A6}" destId="{1D09F3C6-57E8-49A0-B01D-D8BF856F3B24}" srcOrd="1" destOrd="0" presId="urn:microsoft.com/office/officeart/2018/2/layout/IconLabelDescriptionList"/>
    <dgm:cxn modelId="{0D0AE956-82C1-4DA9-9303-A05C2D7B903B}" type="presParOf" srcId="{782FC706-0976-42F9-9C2D-A75A6B7989A6}" destId="{19A30B2C-1CB9-4F8E-981C-8C1AE25075BE}" srcOrd="2" destOrd="0" presId="urn:microsoft.com/office/officeart/2018/2/layout/IconLabelDescriptionList"/>
    <dgm:cxn modelId="{2D455C6C-22A6-49B3-93C1-47C96FBB9F1D}" type="presParOf" srcId="{19A30B2C-1CB9-4F8E-981C-8C1AE25075BE}" destId="{3645C2E0-0DDE-4AD1-93F7-DE097EA2CD02}" srcOrd="0" destOrd="0" presId="urn:microsoft.com/office/officeart/2018/2/layout/IconLabelDescriptionList"/>
    <dgm:cxn modelId="{7DA30824-6EC1-41BF-9142-6B3CE6A22834}" type="presParOf" srcId="{19A30B2C-1CB9-4F8E-981C-8C1AE25075BE}" destId="{6E606A4B-88BE-4BB5-97C2-8137B33D1077}" srcOrd="1" destOrd="0" presId="urn:microsoft.com/office/officeart/2018/2/layout/IconLabelDescriptionList"/>
    <dgm:cxn modelId="{AA56B9E1-EA11-4C13-9E36-056A8FC11F95}" type="presParOf" srcId="{19A30B2C-1CB9-4F8E-981C-8C1AE25075BE}" destId="{4FCCC1B0-7230-4656-98F9-BF7C49B926F9}" srcOrd="2" destOrd="0" presId="urn:microsoft.com/office/officeart/2018/2/layout/IconLabelDescriptionList"/>
    <dgm:cxn modelId="{C7A12514-2DDB-457A-B470-ACDCB706F54C}" type="presParOf" srcId="{19A30B2C-1CB9-4F8E-981C-8C1AE25075BE}" destId="{DFC49E34-220A-4EB7-825F-427FEF980229}" srcOrd="3" destOrd="0" presId="urn:microsoft.com/office/officeart/2018/2/layout/IconLabelDescriptionList"/>
    <dgm:cxn modelId="{D3F77415-1691-40CE-853E-E2FE60A3A826}" type="presParOf" srcId="{19A30B2C-1CB9-4F8E-981C-8C1AE25075BE}" destId="{C3E4A150-4AD0-47DC-A5FF-65EFCBAD01F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F5CF561-0735-4657-9B13-17D4BDAA1150}"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AC9C687E-DD6B-4E44-82BB-0F91D6ADAF99}">
      <dgm:prSet/>
      <dgm:spPr/>
      <dgm:t>
        <a:bodyPr/>
        <a:lstStyle/>
        <a:p>
          <a:pPr>
            <a:lnSpc>
              <a:spcPct val="100000"/>
            </a:lnSpc>
            <a:defRPr b="1"/>
          </a:pPr>
          <a:r>
            <a:rPr lang="en-US" b="1"/>
            <a:t>Deployment Process:</a:t>
          </a:r>
          <a:endParaRPr lang="en-US"/>
        </a:p>
      </dgm:t>
    </dgm:pt>
    <dgm:pt modelId="{252EC981-44B4-424E-B4D1-B6AD55B71D38}" type="parTrans" cxnId="{CDB3C534-4B11-4F77-842E-845CB82B3847}">
      <dgm:prSet/>
      <dgm:spPr/>
      <dgm:t>
        <a:bodyPr/>
        <a:lstStyle/>
        <a:p>
          <a:endParaRPr lang="en-US"/>
        </a:p>
      </dgm:t>
    </dgm:pt>
    <dgm:pt modelId="{BB7A2246-FD76-4EEC-842E-3EECE7D7DB1F}" type="sibTrans" cxnId="{CDB3C534-4B11-4F77-842E-845CB82B3847}">
      <dgm:prSet/>
      <dgm:spPr/>
      <dgm:t>
        <a:bodyPr/>
        <a:lstStyle/>
        <a:p>
          <a:endParaRPr lang="en-US"/>
        </a:p>
      </dgm:t>
    </dgm:pt>
    <dgm:pt modelId="{D9E620A0-B151-4FA3-804C-8FBFD1FCD776}">
      <dgm:prSet/>
      <dgm:spPr/>
      <dgm:t>
        <a:bodyPr/>
        <a:lstStyle/>
        <a:p>
          <a:pPr>
            <a:lnSpc>
              <a:spcPct val="100000"/>
            </a:lnSpc>
          </a:pPr>
          <a:r>
            <a:rPr lang="en-US" b="1" dirty="0"/>
            <a:t>AWS Deployment:</a:t>
          </a:r>
          <a:r>
            <a:rPr lang="en-US" dirty="0"/>
            <a:t> Deployed on AWS EC2 using Docker for containerization and ECS for orchestration.</a:t>
          </a:r>
        </a:p>
      </dgm:t>
    </dgm:pt>
    <dgm:pt modelId="{1C711EA1-4E95-41E1-9AD2-B8B7D4CB168A}" type="parTrans" cxnId="{F67A699B-EFAE-4D7A-AE9F-0A0CA127B8FE}">
      <dgm:prSet/>
      <dgm:spPr/>
      <dgm:t>
        <a:bodyPr/>
        <a:lstStyle/>
        <a:p>
          <a:endParaRPr lang="en-US"/>
        </a:p>
      </dgm:t>
    </dgm:pt>
    <dgm:pt modelId="{31F6C677-D947-4C89-B7EF-A6D95E344535}" type="sibTrans" cxnId="{F67A699B-EFAE-4D7A-AE9F-0A0CA127B8FE}">
      <dgm:prSet/>
      <dgm:spPr/>
      <dgm:t>
        <a:bodyPr/>
        <a:lstStyle/>
        <a:p>
          <a:endParaRPr lang="en-US"/>
        </a:p>
      </dgm:t>
    </dgm:pt>
    <dgm:pt modelId="{145D2930-BCFA-4C55-80EC-14F1B8E04503}">
      <dgm:prSet/>
      <dgm:spPr/>
      <dgm:t>
        <a:bodyPr/>
        <a:lstStyle/>
        <a:p>
          <a:pPr>
            <a:lnSpc>
              <a:spcPct val="100000"/>
            </a:lnSpc>
          </a:pPr>
          <a:r>
            <a:rPr lang="en-US" b="1" dirty="0"/>
            <a:t>Monitoring &amp; Logging:</a:t>
          </a:r>
          <a:r>
            <a:rPr lang="en-US" dirty="0"/>
            <a:t> AWS CloudWatch used for monitoring application performance and logging.</a:t>
          </a:r>
        </a:p>
      </dgm:t>
    </dgm:pt>
    <dgm:pt modelId="{81DCF5E3-E79C-4283-9E31-79D6B003DA31}" type="parTrans" cxnId="{5DBFEDFC-7A36-4736-836C-7028117BD744}">
      <dgm:prSet/>
      <dgm:spPr/>
      <dgm:t>
        <a:bodyPr/>
        <a:lstStyle/>
        <a:p>
          <a:endParaRPr lang="en-US"/>
        </a:p>
      </dgm:t>
    </dgm:pt>
    <dgm:pt modelId="{FEDB029C-1581-40C5-A710-6ACFDDDD7E03}" type="sibTrans" cxnId="{5DBFEDFC-7A36-4736-836C-7028117BD744}">
      <dgm:prSet/>
      <dgm:spPr/>
      <dgm:t>
        <a:bodyPr/>
        <a:lstStyle/>
        <a:p>
          <a:endParaRPr lang="en-US"/>
        </a:p>
      </dgm:t>
    </dgm:pt>
    <dgm:pt modelId="{E96196C7-BC32-4BC6-B6E8-4E662992DE45}">
      <dgm:prSet/>
      <dgm:spPr/>
      <dgm:t>
        <a:bodyPr/>
        <a:lstStyle/>
        <a:p>
          <a:pPr>
            <a:lnSpc>
              <a:spcPct val="100000"/>
            </a:lnSpc>
            <a:defRPr b="1"/>
          </a:pPr>
          <a:r>
            <a:rPr lang="en-US" b="1" dirty="0"/>
            <a:t>Tools and Platforms:</a:t>
          </a:r>
          <a:endParaRPr lang="en-US" dirty="0"/>
        </a:p>
      </dgm:t>
    </dgm:pt>
    <dgm:pt modelId="{9257FCA9-B477-45C8-9500-92EFFD8E90D7}" type="parTrans" cxnId="{656AF195-0834-4AB8-9F24-C2B8C2E11E93}">
      <dgm:prSet/>
      <dgm:spPr/>
      <dgm:t>
        <a:bodyPr/>
        <a:lstStyle/>
        <a:p>
          <a:endParaRPr lang="en-US"/>
        </a:p>
      </dgm:t>
    </dgm:pt>
    <dgm:pt modelId="{042D8A3A-0D9C-4787-943E-26E6AA55BEF0}" type="sibTrans" cxnId="{656AF195-0834-4AB8-9F24-C2B8C2E11E93}">
      <dgm:prSet/>
      <dgm:spPr/>
      <dgm:t>
        <a:bodyPr/>
        <a:lstStyle/>
        <a:p>
          <a:endParaRPr lang="en-US"/>
        </a:p>
      </dgm:t>
    </dgm:pt>
    <dgm:pt modelId="{251B9424-CA88-4357-8488-CB57D3E82AD1}">
      <dgm:prSet/>
      <dgm:spPr/>
      <dgm:t>
        <a:bodyPr/>
        <a:lstStyle/>
        <a:p>
          <a:pPr>
            <a:lnSpc>
              <a:spcPct val="100000"/>
            </a:lnSpc>
          </a:pPr>
          <a:r>
            <a:rPr lang="en-US" b="1" dirty="0"/>
            <a:t>GitHub Actions:</a:t>
          </a:r>
          <a:r>
            <a:rPr lang="en-US" dirty="0"/>
            <a:t> Used for Continuous Integration and Continuous Deployment (CI/CD).</a:t>
          </a:r>
        </a:p>
      </dgm:t>
    </dgm:pt>
    <dgm:pt modelId="{DA4C473D-C8F3-4ABB-B88B-F083EB09E3D1}" type="parTrans" cxnId="{4CFD435A-97FD-4EEA-AC41-2BFF712B2944}">
      <dgm:prSet/>
      <dgm:spPr/>
      <dgm:t>
        <a:bodyPr/>
        <a:lstStyle/>
        <a:p>
          <a:endParaRPr lang="en-US"/>
        </a:p>
      </dgm:t>
    </dgm:pt>
    <dgm:pt modelId="{EBCCF1DB-718F-452E-920E-731D10AFE60D}" type="sibTrans" cxnId="{4CFD435A-97FD-4EEA-AC41-2BFF712B2944}">
      <dgm:prSet/>
      <dgm:spPr/>
      <dgm:t>
        <a:bodyPr/>
        <a:lstStyle/>
        <a:p>
          <a:endParaRPr lang="en-US"/>
        </a:p>
      </dgm:t>
    </dgm:pt>
    <dgm:pt modelId="{1AA39AC1-E70A-477B-9F4F-F78DC652D643}">
      <dgm:prSet/>
      <dgm:spPr/>
      <dgm:t>
        <a:bodyPr/>
        <a:lstStyle/>
        <a:p>
          <a:pPr>
            <a:lnSpc>
              <a:spcPct val="100000"/>
            </a:lnSpc>
          </a:pPr>
          <a:r>
            <a:rPr lang="en-US" b="1"/>
            <a:t>AWS:</a:t>
          </a:r>
          <a:r>
            <a:rPr lang="en-US"/>
            <a:t> Leveraged for hosting and infrastructure.</a:t>
          </a:r>
        </a:p>
      </dgm:t>
    </dgm:pt>
    <dgm:pt modelId="{B714CB43-F23C-49AE-A1D8-AD82F25C1CF6}" type="parTrans" cxnId="{D0A7DC63-53D8-4676-874E-383ED9C1F678}">
      <dgm:prSet/>
      <dgm:spPr/>
      <dgm:t>
        <a:bodyPr/>
        <a:lstStyle/>
        <a:p>
          <a:endParaRPr lang="en-US"/>
        </a:p>
      </dgm:t>
    </dgm:pt>
    <dgm:pt modelId="{FA531199-F3BB-4D7E-B641-BED9F5EA22C5}" type="sibTrans" cxnId="{D0A7DC63-53D8-4676-874E-383ED9C1F678}">
      <dgm:prSet/>
      <dgm:spPr/>
      <dgm:t>
        <a:bodyPr/>
        <a:lstStyle/>
        <a:p>
          <a:endParaRPr lang="en-US"/>
        </a:p>
      </dgm:t>
    </dgm:pt>
    <dgm:pt modelId="{79F10055-067A-4075-BB2E-F622653EB3FF}">
      <dgm:prSet/>
      <dgm:spPr/>
      <dgm:t>
        <a:bodyPr/>
        <a:lstStyle/>
        <a:p>
          <a:r>
            <a:rPr lang="en-US" b="1"/>
            <a:t>EC2:</a:t>
          </a:r>
          <a:r>
            <a:rPr lang="en-US"/>
            <a:t> Used for hosting the Django application.</a:t>
          </a:r>
        </a:p>
      </dgm:t>
    </dgm:pt>
    <dgm:pt modelId="{EC16257F-4E62-46E6-B901-BB4D58AEA885}" type="parTrans" cxnId="{ABEDD62A-045D-4C28-BB53-93D8D2A2109C}">
      <dgm:prSet/>
      <dgm:spPr/>
      <dgm:t>
        <a:bodyPr/>
        <a:lstStyle/>
        <a:p>
          <a:endParaRPr lang="en-US"/>
        </a:p>
      </dgm:t>
    </dgm:pt>
    <dgm:pt modelId="{1E76FB69-8855-4563-9573-FAAC10119EB3}" type="sibTrans" cxnId="{ABEDD62A-045D-4C28-BB53-93D8D2A2109C}">
      <dgm:prSet/>
      <dgm:spPr/>
      <dgm:t>
        <a:bodyPr/>
        <a:lstStyle/>
        <a:p>
          <a:endParaRPr lang="en-US"/>
        </a:p>
      </dgm:t>
    </dgm:pt>
    <dgm:pt modelId="{CFC3D047-D1D7-4E35-8389-EA3D4BAF5459}" type="pres">
      <dgm:prSet presAssocID="{CF5CF561-0735-4657-9B13-17D4BDAA1150}" presName="root" presStyleCnt="0">
        <dgm:presLayoutVars>
          <dgm:dir/>
          <dgm:resizeHandles val="exact"/>
        </dgm:presLayoutVars>
      </dgm:prSet>
      <dgm:spPr/>
    </dgm:pt>
    <dgm:pt modelId="{FA206B60-B570-41B8-8C4A-B77C92977108}" type="pres">
      <dgm:prSet presAssocID="{AC9C687E-DD6B-4E44-82BB-0F91D6ADAF99}" presName="compNode" presStyleCnt="0"/>
      <dgm:spPr/>
    </dgm:pt>
    <dgm:pt modelId="{D38EA4F4-76BE-476F-8111-933A48C64769}" type="pres">
      <dgm:prSet presAssocID="{AC9C687E-DD6B-4E44-82BB-0F91D6ADAF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yncing Cloud"/>
        </a:ext>
      </dgm:extLst>
    </dgm:pt>
    <dgm:pt modelId="{274EEFB6-BC8C-4156-A9BC-F0B3829444E7}" type="pres">
      <dgm:prSet presAssocID="{AC9C687E-DD6B-4E44-82BB-0F91D6ADAF99}" presName="iconSpace" presStyleCnt="0"/>
      <dgm:spPr/>
    </dgm:pt>
    <dgm:pt modelId="{23A81CB5-7220-4EC1-B9DB-418D132D5454}" type="pres">
      <dgm:prSet presAssocID="{AC9C687E-DD6B-4E44-82BB-0F91D6ADAF99}" presName="parTx" presStyleLbl="revTx" presStyleIdx="0" presStyleCnt="4">
        <dgm:presLayoutVars>
          <dgm:chMax val="0"/>
          <dgm:chPref val="0"/>
        </dgm:presLayoutVars>
      </dgm:prSet>
      <dgm:spPr/>
    </dgm:pt>
    <dgm:pt modelId="{92BD907E-9EC0-4E81-90CA-BEDB3319DC62}" type="pres">
      <dgm:prSet presAssocID="{AC9C687E-DD6B-4E44-82BB-0F91D6ADAF99}" presName="txSpace" presStyleCnt="0"/>
      <dgm:spPr/>
    </dgm:pt>
    <dgm:pt modelId="{C5EBD51F-B095-47A5-9296-800732E507FB}" type="pres">
      <dgm:prSet presAssocID="{AC9C687E-DD6B-4E44-82BB-0F91D6ADAF99}" presName="desTx" presStyleLbl="revTx" presStyleIdx="1" presStyleCnt="4">
        <dgm:presLayoutVars/>
      </dgm:prSet>
      <dgm:spPr/>
    </dgm:pt>
    <dgm:pt modelId="{B2E5D600-EEFF-448D-B9B8-DCADCD9ADA4D}" type="pres">
      <dgm:prSet presAssocID="{BB7A2246-FD76-4EEC-842E-3EECE7D7DB1F}" presName="sibTrans" presStyleCnt="0"/>
      <dgm:spPr/>
    </dgm:pt>
    <dgm:pt modelId="{26D89F7F-75A9-47F2-B5ED-CEABB0911420}" type="pres">
      <dgm:prSet presAssocID="{E96196C7-BC32-4BC6-B6E8-4E662992DE45}" presName="compNode" presStyleCnt="0"/>
      <dgm:spPr/>
    </dgm:pt>
    <dgm:pt modelId="{B17F839D-0C17-4067-B8EB-E54169093766}" type="pres">
      <dgm:prSet presAssocID="{E96196C7-BC32-4BC6-B6E8-4E662992DE4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oud Computing"/>
        </a:ext>
      </dgm:extLst>
    </dgm:pt>
    <dgm:pt modelId="{9300E7F6-E429-4625-8289-0E60732CE02D}" type="pres">
      <dgm:prSet presAssocID="{E96196C7-BC32-4BC6-B6E8-4E662992DE45}" presName="iconSpace" presStyleCnt="0"/>
      <dgm:spPr/>
    </dgm:pt>
    <dgm:pt modelId="{F7F85816-86B8-4100-B4B4-B45223994C99}" type="pres">
      <dgm:prSet presAssocID="{E96196C7-BC32-4BC6-B6E8-4E662992DE45}" presName="parTx" presStyleLbl="revTx" presStyleIdx="2" presStyleCnt="4">
        <dgm:presLayoutVars>
          <dgm:chMax val="0"/>
          <dgm:chPref val="0"/>
        </dgm:presLayoutVars>
      </dgm:prSet>
      <dgm:spPr/>
    </dgm:pt>
    <dgm:pt modelId="{F85C5FAA-524D-4247-945E-5CF6DD34FC24}" type="pres">
      <dgm:prSet presAssocID="{E96196C7-BC32-4BC6-B6E8-4E662992DE45}" presName="txSpace" presStyleCnt="0"/>
      <dgm:spPr/>
    </dgm:pt>
    <dgm:pt modelId="{D7B6816D-6735-4996-BC6E-71DD65E72924}" type="pres">
      <dgm:prSet presAssocID="{E96196C7-BC32-4BC6-B6E8-4E662992DE45}" presName="desTx" presStyleLbl="revTx" presStyleIdx="3" presStyleCnt="4">
        <dgm:presLayoutVars/>
      </dgm:prSet>
      <dgm:spPr/>
    </dgm:pt>
  </dgm:ptLst>
  <dgm:cxnLst>
    <dgm:cxn modelId="{F147DE05-FFEC-462F-BFA7-7B78D4E59B4B}" type="presOf" srcId="{79F10055-067A-4075-BB2E-F622653EB3FF}" destId="{D7B6816D-6735-4996-BC6E-71DD65E72924}" srcOrd="0" destOrd="2" presId="urn:microsoft.com/office/officeart/2018/2/layout/IconLabelDescriptionList"/>
    <dgm:cxn modelId="{E5F99007-34E5-4A0A-997C-25B564FC07E0}" type="presOf" srcId="{D9E620A0-B151-4FA3-804C-8FBFD1FCD776}" destId="{C5EBD51F-B095-47A5-9296-800732E507FB}" srcOrd="0" destOrd="0" presId="urn:microsoft.com/office/officeart/2018/2/layout/IconLabelDescriptionList"/>
    <dgm:cxn modelId="{F7095708-227F-495C-8E36-13D21F17524C}" type="presOf" srcId="{CF5CF561-0735-4657-9B13-17D4BDAA1150}" destId="{CFC3D047-D1D7-4E35-8389-EA3D4BAF5459}" srcOrd="0" destOrd="0" presId="urn:microsoft.com/office/officeart/2018/2/layout/IconLabelDescriptionList"/>
    <dgm:cxn modelId="{6A04980D-82A2-4B9B-898A-70C4988F31F7}" type="presOf" srcId="{AC9C687E-DD6B-4E44-82BB-0F91D6ADAF99}" destId="{23A81CB5-7220-4EC1-B9DB-418D132D5454}" srcOrd="0" destOrd="0" presId="urn:microsoft.com/office/officeart/2018/2/layout/IconLabelDescriptionList"/>
    <dgm:cxn modelId="{ABEDD62A-045D-4C28-BB53-93D8D2A2109C}" srcId="{1AA39AC1-E70A-477B-9F4F-F78DC652D643}" destId="{79F10055-067A-4075-BB2E-F622653EB3FF}" srcOrd="0" destOrd="0" parTransId="{EC16257F-4E62-46E6-B901-BB4D58AEA885}" sibTransId="{1E76FB69-8855-4563-9573-FAAC10119EB3}"/>
    <dgm:cxn modelId="{CDB3C534-4B11-4F77-842E-845CB82B3847}" srcId="{CF5CF561-0735-4657-9B13-17D4BDAA1150}" destId="{AC9C687E-DD6B-4E44-82BB-0F91D6ADAF99}" srcOrd="0" destOrd="0" parTransId="{252EC981-44B4-424E-B4D1-B6AD55B71D38}" sibTransId="{BB7A2246-FD76-4EEC-842E-3EECE7D7DB1F}"/>
    <dgm:cxn modelId="{C3F69161-E81B-4FA4-B068-6DDDECD0F126}" type="presOf" srcId="{1AA39AC1-E70A-477B-9F4F-F78DC652D643}" destId="{D7B6816D-6735-4996-BC6E-71DD65E72924}" srcOrd="0" destOrd="1" presId="urn:microsoft.com/office/officeart/2018/2/layout/IconLabelDescriptionList"/>
    <dgm:cxn modelId="{D0A7DC63-53D8-4676-874E-383ED9C1F678}" srcId="{E96196C7-BC32-4BC6-B6E8-4E662992DE45}" destId="{1AA39AC1-E70A-477B-9F4F-F78DC652D643}" srcOrd="1" destOrd="0" parTransId="{B714CB43-F23C-49AE-A1D8-AD82F25C1CF6}" sibTransId="{FA531199-F3BB-4D7E-B641-BED9F5EA22C5}"/>
    <dgm:cxn modelId="{48DE5045-8071-4317-BCC9-EE5744375BB4}" type="presOf" srcId="{145D2930-BCFA-4C55-80EC-14F1B8E04503}" destId="{C5EBD51F-B095-47A5-9296-800732E507FB}" srcOrd="0" destOrd="1" presId="urn:microsoft.com/office/officeart/2018/2/layout/IconLabelDescriptionList"/>
    <dgm:cxn modelId="{4CFD435A-97FD-4EEA-AC41-2BFF712B2944}" srcId="{E96196C7-BC32-4BC6-B6E8-4E662992DE45}" destId="{251B9424-CA88-4357-8488-CB57D3E82AD1}" srcOrd="0" destOrd="0" parTransId="{DA4C473D-C8F3-4ABB-B88B-F083EB09E3D1}" sibTransId="{EBCCF1DB-718F-452E-920E-731D10AFE60D}"/>
    <dgm:cxn modelId="{656AF195-0834-4AB8-9F24-C2B8C2E11E93}" srcId="{CF5CF561-0735-4657-9B13-17D4BDAA1150}" destId="{E96196C7-BC32-4BC6-B6E8-4E662992DE45}" srcOrd="1" destOrd="0" parTransId="{9257FCA9-B477-45C8-9500-92EFFD8E90D7}" sibTransId="{042D8A3A-0D9C-4787-943E-26E6AA55BEF0}"/>
    <dgm:cxn modelId="{F67A699B-EFAE-4D7A-AE9F-0A0CA127B8FE}" srcId="{AC9C687E-DD6B-4E44-82BB-0F91D6ADAF99}" destId="{D9E620A0-B151-4FA3-804C-8FBFD1FCD776}" srcOrd="0" destOrd="0" parTransId="{1C711EA1-4E95-41E1-9AD2-B8B7D4CB168A}" sibTransId="{31F6C677-D947-4C89-B7EF-A6D95E344535}"/>
    <dgm:cxn modelId="{F8DBB7C8-1351-4F77-8317-616ADD981479}" type="presOf" srcId="{E96196C7-BC32-4BC6-B6E8-4E662992DE45}" destId="{F7F85816-86B8-4100-B4B4-B45223994C99}" srcOrd="0" destOrd="0" presId="urn:microsoft.com/office/officeart/2018/2/layout/IconLabelDescriptionList"/>
    <dgm:cxn modelId="{F044BFDC-DC36-4B6D-BCCC-49277D3B66D8}" type="presOf" srcId="{251B9424-CA88-4357-8488-CB57D3E82AD1}" destId="{D7B6816D-6735-4996-BC6E-71DD65E72924}" srcOrd="0" destOrd="0" presId="urn:microsoft.com/office/officeart/2018/2/layout/IconLabelDescriptionList"/>
    <dgm:cxn modelId="{5DBFEDFC-7A36-4736-836C-7028117BD744}" srcId="{AC9C687E-DD6B-4E44-82BB-0F91D6ADAF99}" destId="{145D2930-BCFA-4C55-80EC-14F1B8E04503}" srcOrd="1" destOrd="0" parTransId="{81DCF5E3-E79C-4283-9E31-79D6B003DA31}" sibTransId="{FEDB029C-1581-40C5-A710-6ACFDDDD7E03}"/>
    <dgm:cxn modelId="{3665B280-6079-455C-89FB-529DA3441124}" type="presParOf" srcId="{CFC3D047-D1D7-4E35-8389-EA3D4BAF5459}" destId="{FA206B60-B570-41B8-8C4A-B77C92977108}" srcOrd="0" destOrd="0" presId="urn:microsoft.com/office/officeart/2018/2/layout/IconLabelDescriptionList"/>
    <dgm:cxn modelId="{C0000B90-9306-400D-8B6C-C099AB47261C}" type="presParOf" srcId="{FA206B60-B570-41B8-8C4A-B77C92977108}" destId="{D38EA4F4-76BE-476F-8111-933A48C64769}" srcOrd="0" destOrd="0" presId="urn:microsoft.com/office/officeart/2018/2/layout/IconLabelDescriptionList"/>
    <dgm:cxn modelId="{B11E7DAC-B86C-43C1-84A7-AC3DA4411901}" type="presParOf" srcId="{FA206B60-B570-41B8-8C4A-B77C92977108}" destId="{274EEFB6-BC8C-4156-A9BC-F0B3829444E7}" srcOrd="1" destOrd="0" presId="urn:microsoft.com/office/officeart/2018/2/layout/IconLabelDescriptionList"/>
    <dgm:cxn modelId="{F426C433-A084-463B-81E8-4AB75AC324A7}" type="presParOf" srcId="{FA206B60-B570-41B8-8C4A-B77C92977108}" destId="{23A81CB5-7220-4EC1-B9DB-418D132D5454}" srcOrd="2" destOrd="0" presId="urn:microsoft.com/office/officeart/2018/2/layout/IconLabelDescriptionList"/>
    <dgm:cxn modelId="{A9C87FC1-9AF9-4621-94F9-762E0A6CE75A}" type="presParOf" srcId="{FA206B60-B570-41B8-8C4A-B77C92977108}" destId="{92BD907E-9EC0-4E81-90CA-BEDB3319DC62}" srcOrd="3" destOrd="0" presId="urn:microsoft.com/office/officeart/2018/2/layout/IconLabelDescriptionList"/>
    <dgm:cxn modelId="{6811B624-3DE2-4429-BBA7-0ACD8358446E}" type="presParOf" srcId="{FA206B60-B570-41B8-8C4A-B77C92977108}" destId="{C5EBD51F-B095-47A5-9296-800732E507FB}" srcOrd="4" destOrd="0" presId="urn:microsoft.com/office/officeart/2018/2/layout/IconLabelDescriptionList"/>
    <dgm:cxn modelId="{4F24C98E-B251-4201-90B4-853A74A2B20B}" type="presParOf" srcId="{CFC3D047-D1D7-4E35-8389-EA3D4BAF5459}" destId="{B2E5D600-EEFF-448D-B9B8-DCADCD9ADA4D}" srcOrd="1" destOrd="0" presId="urn:microsoft.com/office/officeart/2018/2/layout/IconLabelDescriptionList"/>
    <dgm:cxn modelId="{2512540A-C26B-4617-A3DB-24A57A9196D9}" type="presParOf" srcId="{CFC3D047-D1D7-4E35-8389-EA3D4BAF5459}" destId="{26D89F7F-75A9-47F2-B5ED-CEABB0911420}" srcOrd="2" destOrd="0" presId="urn:microsoft.com/office/officeart/2018/2/layout/IconLabelDescriptionList"/>
    <dgm:cxn modelId="{B2154118-3007-4559-A2C9-2E5B785B81C0}" type="presParOf" srcId="{26D89F7F-75A9-47F2-B5ED-CEABB0911420}" destId="{B17F839D-0C17-4067-B8EB-E54169093766}" srcOrd="0" destOrd="0" presId="urn:microsoft.com/office/officeart/2018/2/layout/IconLabelDescriptionList"/>
    <dgm:cxn modelId="{879D6E32-F5D9-41EF-9799-50D5F3C13DA9}" type="presParOf" srcId="{26D89F7F-75A9-47F2-B5ED-CEABB0911420}" destId="{9300E7F6-E429-4625-8289-0E60732CE02D}" srcOrd="1" destOrd="0" presId="urn:microsoft.com/office/officeart/2018/2/layout/IconLabelDescriptionList"/>
    <dgm:cxn modelId="{C1352E5C-1264-41C8-B20A-23E560AFD4FD}" type="presParOf" srcId="{26D89F7F-75A9-47F2-B5ED-CEABB0911420}" destId="{F7F85816-86B8-4100-B4B4-B45223994C99}" srcOrd="2" destOrd="0" presId="urn:microsoft.com/office/officeart/2018/2/layout/IconLabelDescriptionList"/>
    <dgm:cxn modelId="{4C599F6C-8BCE-48F1-8087-BA60C726100E}" type="presParOf" srcId="{26D89F7F-75A9-47F2-B5ED-CEABB0911420}" destId="{F85C5FAA-524D-4247-945E-5CF6DD34FC24}" srcOrd="3" destOrd="0" presId="urn:microsoft.com/office/officeart/2018/2/layout/IconLabelDescriptionList"/>
    <dgm:cxn modelId="{68A973B3-977A-4E8A-91E3-9C2476C76E62}" type="presParOf" srcId="{26D89F7F-75A9-47F2-B5ED-CEABB0911420}" destId="{D7B6816D-6735-4996-BC6E-71DD65E7292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38C94E-7DA1-4B8E-A82C-85A1CFA07529}">
      <dsp:nvSpPr>
        <dsp:cNvPr id="0" name=""/>
        <dsp:cNvSpPr/>
      </dsp:nvSpPr>
      <dsp:spPr>
        <a:xfrm>
          <a:off x="509067" y="569769"/>
          <a:ext cx="1402734" cy="14027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9720F3-8B9C-40FC-A2F5-A7EB1D9E9F31}">
      <dsp:nvSpPr>
        <dsp:cNvPr id="0" name=""/>
        <dsp:cNvSpPr/>
      </dsp:nvSpPr>
      <dsp:spPr>
        <a:xfrm>
          <a:off x="509067" y="2107652"/>
          <a:ext cx="4007812" cy="60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US" sz="2100" kern="1200"/>
            <a:t>Technologies and Frameworks:</a:t>
          </a:r>
        </a:p>
      </dsp:txBody>
      <dsp:txXfrm>
        <a:off x="509067" y="2107652"/>
        <a:ext cx="4007812" cy="601171"/>
      </dsp:txXfrm>
    </dsp:sp>
    <dsp:sp modelId="{100F624E-42EF-4E17-B80D-1FD02E019853}">
      <dsp:nvSpPr>
        <dsp:cNvPr id="0" name=""/>
        <dsp:cNvSpPr/>
      </dsp:nvSpPr>
      <dsp:spPr>
        <a:xfrm>
          <a:off x="328996" y="2708830"/>
          <a:ext cx="5025075" cy="947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Django: Web framework for building the backend.</a:t>
          </a:r>
        </a:p>
        <a:p>
          <a:pPr marL="0" lvl="0" indent="0" algn="l" defTabSz="711200">
            <a:lnSpc>
              <a:spcPct val="100000"/>
            </a:lnSpc>
            <a:spcBef>
              <a:spcPct val="0"/>
            </a:spcBef>
            <a:spcAft>
              <a:spcPct val="35000"/>
            </a:spcAft>
            <a:buNone/>
          </a:pPr>
          <a:r>
            <a:rPr lang="en-US" sz="1600" kern="1200" dirty="0"/>
            <a:t>Django REST Framework: For creating RESTful APIs.</a:t>
          </a:r>
        </a:p>
        <a:p>
          <a:pPr marL="0" lvl="0" indent="0" algn="l" defTabSz="711200">
            <a:lnSpc>
              <a:spcPct val="100000"/>
            </a:lnSpc>
            <a:spcBef>
              <a:spcPct val="0"/>
            </a:spcBef>
            <a:spcAft>
              <a:spcPct val="35000"/>
            </a:spcAft>
            <a:buNone/>
          </a:pPr>
          <a:r>
            <a:rPr lang="en-US" sz="1600" kern="1200"/>
            <a:t>MySQL: Database for storing data.</a:t>
          </a:r>
        </a:p>
      </dsp:txBody>
      <dsp:txXfrm>
        <a:off x="328996" y="2708830"/>
        <a:ext cx="5025075" cy="947352"/>
      </dsp:txXfrm>
    </dsp:sp>
    <dsp:sp modelId="{3645C2E0-0DDE-4AD1-93F7-DE097EA2CD02}">
      <dsp:nvSpPr>
        <dsp:cNvPr id="0" name=""/>
        <dsp:cNvSpPr/>
      </dsp:nvSpPr>
      <dsp:spPr>
        <a:xfrm>
          <a:off x="5739012" y="522604"/>
          <a:ext cx="1402734" cy="14027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CCC1B0-7230-4656-98F9-BF7C49B926F9}">
      <dsp:nvSpPr>
        <dsp:cNvPr id="0" name=""/>
        <dsp:cNvSpPr/>
      </dsp:nvSpPr>
      <dsp:spPr>
        <a:xfrm>
          <a:off x="5727315" y="2031908"/>
          <a:ext cx="4007812" cy="601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33450">
            <a:lnSpc>
              <a:spcPct val="100000"/>
            </a:lnSpc>
            <a:spcBef>
              <a:spcPct val="0"/>
            </a:spcBef>
            <a:spcAft>
              <a:spcPct val="35000"/>
            </a:spcAft>
            <a:buNone/>
            <a:defRPr b="1"/>
          </a:pPr>
          <a:r>
            <a:rPr lang="en-US" sz="2100" kern="1200" dirty="0"/>
            <a:t>Key Features:</a:t>
          </a:r>
        </a:p>
      </dsp:txBody>
      <dsp:txXfrm>
        <a:off x="5727315" y="2031908"/>
        <a:ext cx="4007812" cy="601171"/>
      </dsp:txXfrm>
    </dsp:sp>
    <dsp:sp modelId="{C3E4A150-4AD0-47DC-A5FF-65EFCBAD01F7}">
      <dsp:nvSpPr>
        <dsp:cNvPr id="0" name=""/>
        <dsp:cNvSpPr/>
      </dsp:nvSpPr>
      <dsp:spPr>
        <a:xfrm>
          <a:off x="5727315" y="2713153"/>
          <a:ext cx="4007812" cy="941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User authentication and authorization.</a:t>
          </a:r>
        </a:p>
        <a:p>
          <a:pPr marL="0" lvl="0" indent="0" algn="l" defTabSz="711200">
            <a:lnSpc>
              <a:spcPct val="100000"/>
            </a:lnSpc>
            <a:spcBef>
              <a:spcPct val="0"/>
            </a:spcBef>
            <a:spcAft>
              <a:spcPct val="35000"/>
            </a:spcAft>
            <a:buNone/>
          </a:pPr>
          <a:r>
            <a:rPr lang="en-US" sz="1600" kern="1200"/>
            <a:t>CRUD operations for apartment listings.</a:t>
          </a:r>
        </a:p>
        <a:p>
          <a:pPr marL="0" lvl="0" indent="0" algn="l" defTabSz="711200">
            <a:lnSpc>
              <a:spcPct val="100000"/>
            </a:lnSpc>
            <a:spcBef>
              <a:spcPct val="0"/>
            </a:spcBef>
            <a:spcAft>
              <a:spcPct val="35000"/>
            </a:spcAft>
            <a:buNone/>
          </a:pPr>
          <a:r>
            <a:rPr lang="en-US" sz="1600" kern="1200"/>
            <a:t>Search and filter functionalities booking</a:t>
          </a:r>
        </a:p>
      </dsp:txBody>
      <dsp:txXfrm>
        <a:off x="5727315" y="2713153"/>
        <a:ext cx="4007812" cy="941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EA4F4-76BE-476F-8111-933A48C64769}">
      <dsp:nvSpPr>
        <dsp:cNvPr id="0" name=""/>
        <dsp:cNvSpPr/>
      </dsp:nvSpPr>
      <dsp:spPr>
        <a:xfrm>
          <a:off x="3083" y="206459"/>
          <a:ext cx="1117757" cy="11177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A81CB5-7220-4EC1-B9DB-418D132D5454}">
      <dsp:nvSpPr>
        <dsp:cNvPr id="0" name=""/>
        <dsp:cNvSpPr/>
      </dsp:nvSpPr>
      <dsp:spPr>
        <a:xfrm>
          <a:off x="3083" y="1501111"/>
          <a:ext cx="3193593" cy="47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a:t>Deployment Process:</a:t>
          </a:r>
          <a:endParaRPr lang="en-US" sz="2400" kern="1200"/>
        </a:p>
      </dsp:txBody>
      <dsp:txXfrm>
        <a:off x="3083" y="1501111"/>
        <a:ext cx="3193593" cy="479039"/>
      </dsp:txXfrm>
    </dsp:sp>
    <dsp:sp modelId="{C5EBD51F-B095-47A5-9296-800732E507FB}">
      <dsp:nvSpPr>
        <dsp:cNvPr id="0" name=""/>
        <dsp:cNvSpPr/>
      </dsp:nvSpPr>
      <dsp:spPr>
        <a:xfrm>
          <a:off x="3083" y="2062427"/>
          <a:ext cx="3193593" cy="225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dirty="0"/>
            <a:t>AWS Deployment:</a:t>
          </a:r>
          <a:r>
            <a:rPr lang="en-US" sz="1700" kern="1200" dirty="0"/>
            <a:t> Deployed on AWS EC2 using Docker for containerization and ECS for orchestration.</a:t>
          </a:r>
        </a:p>
        <a:p>
          <a:pPr marL="0" lvl="0" indent="0" algn="l" defTabSz="755650">
            <a:lnSpc>
              <a:spcPct val="100000"/>
            </a:lnSpc>
            <a:spcBef>
              <a:spcPct val="0"/>
            </a:spcBef>
            <a:spcAft>
              <a:spcPct val="35000"/>
            </a:spcAft>
            <a:buNone/>
          </a:pPr>
          <a:r>
            <a:rPr lang="en-US" sz="1700" b="1" kern="1200" dirty="0"/>
            <a:t>Monitoring &amp; Logging:</a:t>
          </a:r>
          <a:r>
            <a:rPr lang="en-US" sz="1700" kern="1200" dirty="0"/>
            <a:t> AWS CloudWatch used for monitoring application performance and logging.</a:t>
          </a:r>
        </a:p>
      </dsp:txBody>
      <dsp:txXfrm>
        <a:off x="3083" y="2062427"/>
        <a:ext cx="3193593" cy="2257845"/>
      </dsp:txXfrm>
    </dsp:sp>
    <dsp:sp modelId="{B17F839D-0C17-4067-B8EB-E54169093766}">
      <dsp:nvSpPr>
        <dsp:cNvPr id="0" name=""/>
        <dsp:cNvSpPr/>
      </dsp:nvSpPr>
      <dsp:spPr>
        <a:xfrm>
          <a:off x="3755556" y="206459"/>
          <a:ext cx="1117757" cy="11177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F85816-86B8-4100-B4B4-B45223994C99}">
      <dsp:nvSpPr>
        <dsp:cNvPr id="0" name=""/>
        <dsp:cNvSpPr/>
      </dsp:nvSpPr>
      <dsp:spPr>
        <a:xfrm>
          <a:off x="3755556" y="1501111"/>
          <a:ext cx="3193593" cy="4790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Tools and Platforms:</a:t>
          </a:r>
          <a:endParaRPr lang="en-US" sz="2400" kern="1200" dirty="0"/>
        </a:p>
      </dsp:txBody>
      <dsp:txXfrm>
        <a:off x="3755556" y="1501111"/>
        <a:ext cx="3193593" cy="479039"/>
      </dsp:txXfrm>
    </dsp:sp>
    <dsp:sp modelId="{D7B6816D-6735-4996-BC6E-71DD65E72924}">
      <dsp:nvSpPr>
        <dsp:cNvPr id="0" name=""/>
        <dsp:cNvSpPr/>
      </dsp:nvSpPr>
      <dsp:spPr>
        <a:xfrm>
          <a:off x="3755556" y="2062427"/>
          <a:ext cx="3193593" cy="22578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b="1" kern="1200" dirty="0"/>
            <a:t>GitHub Actions:</a:t>
          </a:r>
          <a:r>
            <a:rPr lang="en-US" sz="1700" kern="1200" dirty="0"/>
            <a:t> Used for Continuous Integration and Continuous Deployment (CI/CD).</a:t>
          </a:r>
        </a:p>
        <a:p>
          <a:pPr marL="0" lvl="0" indent="0" algn="l" defTabSz="755650">
            <a:lnSpc>
              <a:spcPct val="100000"/>
            </a:lnSpc>
            <a:spcBef>
              <a:spcPct val="0"/>
            </a:spcBef>
            <a:spcAft>
              <a:spcPct val="35000"/>
            </a:spcAft>
            <a:buNone/>
          </a:pPr>
          <a:r>
            <a:rPr lang="en-US" sz="1700" b="1" kern="1200"/>
            <a:t>AWS:</a:t>
          </a:r>
          <a:r>
            <a:rPr lang="en-US" sz="1700" kern="1200"/>
            <a:t> Leveraged for hosting and infrastructure.</a:t>
          </a:r>
        </a:p>
        <a:p>
          <a:pPr marL="171450" lvl="1" indent="-171450" algn="l" defTabSz="755650">
            <a:lnSpc>
              <a:spcPct val="90000"/>
            </a:lnSpc>
            <a:spcBef>
              <a:spcPct val="0"/>
            </a:spcBef>
            <a:spcAft>
              <a:spcPct val="15000"/>
            </a:spcAft>
            <a:buChar char="•"/>
          </a:pPr>
          <a:r>
            <a:rPr lang="en-US" sz="1700" b="1" kern="1200"/>
            <a:t>EC2:</a:t>
          </a:r>
          <a:r>
            <a:rPr lang="en-US" sz="1700" kern="1200"/>
            <a:t> Used for hosting the Django application.</a:t>
          </a:r>
        </a:p>
      </dsp:txBody>
      <dsp:txXfrm>
        <a:off x="3755556" y="2062427"/>
        <a:ext cx="3193593" cy="225784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7/7/2024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7/7/2024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3523326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980303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1576959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667672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EG" dirty="0"/>
          </a:p>
        </p:txBody>
      </p:sp>
      <p:sp>
        <p:nvSpPr>
          <p:cNvPr id="4" name="Slide Number Placeholder 3"/>
          <p:cNvSpPr>
            <a:spLocks noGrp="1"/>
          </p:cNvSpPr>
          <p:nvPr>
            <p:ph type="sldNum" sz="quarter" idx="5"/>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286031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14C6E6A9-3435-A392-7075-E74D255D27E9}"/>
              </a:ext>
            </a:extLst>
          </p:cNvPr>
          <p:cNvGrpSpPr/>
          <p:nvPr userDrawn="1"/>
        </p:nvGrpSpPr>
        <p:grpSpPr bwMode="hidden">
          <a:xfrm>
            <a:off x="-1" y="0"/>
            <a:ext cx="12192002" cy="6858000"/>
            <a:chOff x="-1" y="0"/>
            <a:chExt cx="12192002" cy="6858000"/>
          </a:xfrm>
        </p:grpSpPr>
        <p:cxnSp>
          <p:nvCxnSpPr>
            <p:cNvPr id="8" name="Straight Connector 7">
              <a:extLst>
                <a:ext uri="{FF2B5EF4-FFF2-40B4-BE49-F238E27FC236}">
                  <a16:creationId xmlns:a16="http://schemas.microsoft.com/office/drawing/2014/main" id="{8B66A984-D824-4BDD-9643-134EAB08C153}"/>
                </a:ext>
              </a:extLst>
            </p:cNvPr>
            <p:cNvCxnSpPr/>
            <p:nvPr/>
          </p:nvCxnSpPr>
          <p:spPr bwMode="hidden">
            <a:xfrm>
              <a:off x="61019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5E5399-26D2-D883-1E3F-130F84E51D77}"/>
                </a:ext>
              </a:extLst>
            </p:cNvPr>
            <p:cNvCxnSpPr/>
            <p:nvPr/>
          </p:nvCxnSpPr>
          <p:spPr bwMode="hidden">
            <a:xfrm>
              <a:off x="182933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274D12A-5A85-1F8F-40DE-BAA5D8EFFE66}"/>
                </a:ext>
              </a:extLst>
            </p:cNvPr>
            <p:cNvCxnSpPr/>
            <p:nvPr/>
          </p:nvCxnSpPr>
          <p:spPr bwMode="hidden">
            <a:xfrm>
              <a:off x="304847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B858AAF-821A-38B4-40E6-426F3BFDC3B4}"/>
                </a:ext>
              </a:extLst>
            </p:cNvPr>
            <p:cNvCxnSpPr/>
            <p:nvPr/>
          </p:nvCxnSpPr>
          <p:spPr bwMode="hidden">
            <a:xfrm>
              <a:off x="426760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D8E9310-CE18-9838-A28B-53E3C25C3392}"/>
                </a:ext>
              </a:extLst>
            </p:cNvPr>
            <p:cNvCxnSpPr/>
            <p:nvPr/>
          </p:nvCxnSpPr>
          <p:spPr bwMode="hidden">
            <a:xfrm>
              <a:off x="548674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DF5FB3-E629-0AA2-A47D-4F2D638BCDFF}"/>
                </a:ext>
              </a:extLst>
            </p:cNvPr>
            <p:cNvCxnSpPr/>
            <p:nvPr/>
          </p:nvCxnSpPr>
          <p:spPr bwMode="hidden">
            <a:xfrm>
              <a:off x="6705884"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FEB7818-BD84-CD2F-1557-A6453F0B3127}"/>
                </a:ext>
              </a:extLst>
            </p:cNvPr>
            <p:cNvCxnSpPr/>
            <p:nvPr/>
          </p:nvCxnSpPr>
          <p:spPr bwMode="hidden">
            <a:xfrm>
              <a:off x="7925022"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E28A134-9C64-E376-E8AF-817C3261F350}"/>
                </a:ext>
              </a:extLst>
            </p:cNvPr>
            <p:cNvCxnSpPr/>
            <p:nvPr/>
          </p:nvCxnSpPr>
          <p:spPr bwMode="hidden">
            <a:xfrm>
              <a:off x="9144160"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8518A26-16F8-BC98-5945-001FAD64D784}"/>
                </a:ext>
              </a:extLst>
            </p:cNvPr>
            <p:cNvCxnSpPr/>
            <p:nvPr/>
          </p:nvCxnSpPr>
          <p:spPr bwMode="hidden">
            <a:xfrm>
              <a:off x="10363298"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C22E32A-6FAF-2133-9ADA-26674E43FDF5}"/>
                </a:ext>
              </a:extLst>
            </p:cNvPr>
            <p:cNvCxnSpPr/>
            <p:nvPr/>
          </p:nvCxnSpPr>
          <p:spPr bwMode="hidden">
            <a:xfrm>
              <a:off x="11582436" y="0"/>
              <a:ext cx="0"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B381E4-71A2-84D6-5251-863C30601542}"/>
                </a:ext>
              </a:extLst>
            </p:cNvPr>
            <p:cNvCxnSpPr/>
            <p:nvPr/>
          </p:nvCxnSpPr>
          <p:spPr bwMode="hidden">
            <a:xfrm>
              <a:off x="2819" y="38648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DD28002-0769-F6AA-46C5-31969E0D3DEC}"/>
                </a:ext>
              </a:extLst>
            </p:cNvPr>
            <p:cNvCxnSpPr/>
            <p:nvPr/>
          </p:nvCxnSpPr>
          <p:spPr bwMode="hidden">
            <a:xfrm>
              <a:off x="2819" y="1611181"/>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53ED51F-A7ED-4D55-1976-0F5C4C422AE5}"/>
                </a:ext>
              </a:extLst>
            </p:cNvPr>
            <p:cNvCxnSpPr/>
            <p:nvPr/>
          </p:nvCxnSpPr>
          <p:spPr bwMode="hidden">
            <a:xfrm>
              <a:off x="2819" y="2835877"/>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571E448-5328-595D-328A-9990FE7E9AEE}"/>
                </a:ext>
              </a:extLst>
            </p:cNvPr>
            <p:cNvCxnSpPr/>
            <p:nvPr/>
          </p:nvCxnSpPr>
          <p:spPr bwMode="hidden">
            <a:xfrm>
              <a:off x="2819" y="4060573"/>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4FCCCAF-0010-D639-F282-C8F9CAD89C1F}"/>
                </a:ext>
              </a:extLst>
            </p:cNvPr>
            <p:cNvCxnSpPr/>
            <p:nvPr/>
          </p:nvCxnSpPr>
          <p:spPr bwMode="hidden">
            <a:xfrm>
              <a:off x="2819" y="5285269"/>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B4345F7-BE31-01D3-0FAA-271B99F36464}"/>
                </a:ext>
              </a:extLst>
            </p:cNvPr>
            <p:cNvCxnSpPr/>
            <p:nvPr/>
          </p:nvCxnSpPr>
          <p:spPr bwMode="hidden">
            <a:xfrm>
              <a:off x="2819" y="6509965"/>
              <a:ext cx="12188952" cy="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89098175-E183-F003-503A-000F327987AE}"/>
                </a:ext>
              </a:extLst>
            </p:cNvPr>
            <p:cNvGrpSpPr/>
            <p:nvPr userDrawn="1"/>
          </p:nvGrpSpPr>
          <p:grpSpPr bwMode="hidden">
            <a:xfrm>
              <a:off x="-1" y="0"/>
              <a:ext cx="12192001" cy="6858000"/>
              <a:chOff x="-1" y="0"/>
              <a:chExt cx="12192001" cy="6858000"/>
            </a:xfrm>
          </p:grpSpPr>
          <p:cxnSp>
            <p:nvCxnSpPr>
              <p:cNvPr id="47" name="Straight Connector 46">
                <a:extLst>
                  <a:ext uri="{FF2B5EF4-FFF2-40B4-BE49-F238E27FC236}">
                    <a16:creationId xmlns:a16="http://schemas.microsoft.com/office/drawing/2014/main" id="{4C468FE8-1988-56DF-0E03-EE05D483BC01}"/>
                  </a:ext>
                </a:extLst>
              </p:cNvPr>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180136-8157-D399-085A-36BE0456ABF0}"/>
                  </a:ext>
                </a:extLst>
              </p:cNvPr>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504DAC7-7E91-4DC5-B202-1D493C64B9EE}"/>
                  </a:ext>
                </a:extLst>
              </p:cNvPr>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F7E5814-D5F5-8B22-C04C-58E27BD2299A}"/>
                  </a:ext>
                </a:extLst>
              </p:cNvPr>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9506FB5-FACB-A1AE-FF2A-576FCF88E540}"/>
                  </a:ext>
                </a:extLst>
              </p:cNvPr>
              <p:cNvCxnSpPr/>
              <p:nvPr/>
            </p:nvCxnSpPr>
            <p:spPr bwMode="hidden">
              <a:xfrm>
                <a:off x="510650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554E0415-C06A-9CBF-9203-8AD5BD9A3A54}"/>
                  </a:ext>
                </a:extLst>
              </p:cNvPr>
              <p:cNvGrpSpPr/>
              <p:nvPr/>
            </p:nvGrpSpPr>
            <p:grpSpPr bwMode="hidden">
              <a:xfrm>
                <a:off x="6327885" y="0"/>
                <a:ext cx="5864115" cy="5898673"/>
                <a:chOff x="6327885" y="0"/>
                <a:chExt cx="5864115" cy="5898673"/>
              </a:xfrm>
            </p:grpSpPr>
            <p:cxnSp>
              <p:nvCxnSpPr>
                <p:cNvPr id="58" name="Straight Connector 57">
                  <a:extLst>
                    <a:ext uri="{FF2B5EF4-FFF2-40B4-BE49-F238E27FC236}">
                      <a16:creationId xmlns:a16="http://schemas.microsoft.com/office/drawing/2014/main" id="{13EC9BA0-449E-739C-BA1E-2F5518CF637E}"/>
                    </a:ext>
                  </a:extLst>
                </p:cNvPr>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3150D75-9860-FADC-D71C-550567EC708E}"/>
                    </a:ext>
                  </a:extLst>
                </p:cNvPr>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05D7465-F03F-E4A3-F4B6-49E428727C8C}"/>
                    </a:ext>
                  </a:extLst>
                </p:cNvPr>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E001F92D-D149-1CBF-14BA-72FF41A04EFE}"/>
                    </a:ext>
                  </a:extLst>
                </p:cNvPr>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7ACF508-AC24-93DA-824B-176BCC808544}"/>
                    </a:ext>
                  </a:extLst>
                </p:cNvPr>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85CEDC42-A3CF-9AE3-78FF-C04AC8AC3252}"/>
                  </a:ext>
                </a:extLst>
              </p:cNvPr>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B6999F3-41F7-78C9-03F1-0BEF3CC371BC}"/>
                  </a:ext>
                </a:extLst>
              </p:cNvPr>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AAADC95-8EB0-CF08-82A2-E844E758FA5B}"/>
                  </a:ext>
                </a:extLst>
              </p:cNvPr>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5F23A12-1A80-47BA-6BA6-95F4A8E84899}"/>
                  </a:ext>
                </a:extLst>
              </p:cNvPr>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CDD3108-8724-7F0D-ABA9-EC372A90E967}"/>
                  </a:ext>
                </a:extLst>
              </p:cNvPr>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4D61F118-8A2D-6B55-07A4-8542B765BBD9}"/>
                </a:ext>
              </a:extLst>
            </p:cNvPr>
            <p:cNvGrpSpPr/>
            <p:nvPr userDrawn="1"/>
          </p:nvGrpSpPr>
          <p:grpSpPr bwMode="hidden">
            <a:xfrm flipH="1">
              <a:off x="0" y="0"/>
              <a:ext cx="12192001" cy="6858000"/>
              <a:chOff x="-1" y="0"/>
              <a:chExt cx="12192001" cy="6858000"/>
            </a:xfrm>
          </p:grpSpPr>
          <p:cxnSp>
            <p:nvCxnSpPr>
              <p:cNvPr id="31" name="Straight Connector 30">
                <a:extLst>
                  <a:ext uri="{FF2B5EF4-FFF2-40B4-BE49-F238E27FC236}">
                    <a16:creationId xmlns:a16="http://schemas.microsoft.com/office/drawing/2014/main" id="{6DE8674D-F3B9-75B1-A2C1-4BD34B496572}"/>
                  </a:ext>
                </a:extLst>
              </p:cNvPr>
              <p:cNvCxnSpPr/>
              <p:nvPr/>
            </p:nvCxnSpPr>
            <p:spPr bwMode="hidden">
              <a:xfrm>
                <a:off x="225425"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D996B2-4DD2-7FCC-6604-4247F83D0A59}"/>
                  </a:ext>
                </a:extLst>
              </p:cNvPr>
              <p:cNvCxnSpPr/>
              <p:nvPr/>
            </p:nvCxnSpPr>
            <p:spPr bwMode="hidden">
              <a:xfrm>
                <a:off x="144915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7F0E81-2BD9-6ACE-6F9B-1B773A2C41A3}"/>
                  </a:ext>
                </a:extLst>
              </p:cNvPr>
              <p:cNvCxnSpPr/>
              <p:nvPr/>
            </p:nvCxnSpPr>
            <p:spPr bwMode="hidden">
              <a:xfrm>
                <a:off x="2665982"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0273A2-B4DF-F11F-1C44-0B73A0F28B82}"/>
                  </a:ext>
                </a:extLst>
              </p:cNvPr>
              <p:cNvCxnSpPr/>
              <p:nvPr/>
            </p:nvCxnSpPr>
            <p:spPr bwMode="hidden">
              <a:xfrm>
                <a:off x="3885119"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5C06964-66F0-9F85-7E9F-8897A8F5049B}"/>
                  </a:ext>
                </a:extLst>
              </p:cNvPr>
              <p:cNvCxnSpPr/>
              <p:nvPr/>
            </p:nvCxnSpPr>
            <p:spPr bwMode="hidden">
              <a:xfrm>
                <a:off x="5150644" y="0"/>
                <a:ext cx="6815931" cy="6858000"/>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8350BBF6-22BC-37ED-3DE6-6336A10E551D}"/>
                  </a:ext>
                </a:extLst>
              </p:cNvPr>
              <p:cNvGrpSpPr/>
              <p:nvPr/>
            </p:nvGrpSpPr>
            <p:grpSpPr bwMode="hidden">
              <a:xfrm>
                <a:off x="6327885" y="0"/>
                <a:ext cx="5864115" cy="5898673"/>
                <a:chOff x="6327885" y="0"/>
                <a:chExt cx="5864115" cy="5898673"/>
              </a:xfrm>
            </p:grpSpPr>
            <p:cxnSp>
              <p:nvCxnSpPr>
                <p:cNvPr id="42" name="Straight Connector 41">
                  <a:extLst>
                    <a:ext uri="{FF2B5EF4-FFF2-40B4-BE49-F238E27FC236}">
                      <a16:creationId xmlns:a16="http://schemas.microsoft.com/office/drawing/2014/main" id="{F688A8A3-AE3E-D1CA-3082-B76968AB28D4}"/>
                    </a:ext>
                  </a:extLst>
                </p:cNvPr>
                <p:cNvCxnSpPr/>
                <p:nvPr/>
              </p:nvCxnSpPr>
              <p:spPr bwMode="hidden">
                <a:xfrm>
                  <a:off x="6327885" y="0"/>
                  <a:ext cx="5864115" cy="5898673"/>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6A36AFD-5AD7-7892-01C4-360E84D0D152}"/>
                    </a:ext>
                  </a:extLst>
                </p:cNvPr>
                <p:cNvCxnSpPr/>
                <p:nvPr/>
              </p:nvCxnSpPr>
              <p:spPr bwMode="hidden">
                <a:xfrm>
                  <a:off x="7549268" y="0"/>
                  <a:ext cx="4642732" cy="467242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F843C1D-3397-A987-A100-03A5A5382AF7}"/>
                    </a:ext>
                  </a:extLst>
                </p:cNvPr>
                <p:cNvCxnSpPr/>
                <p:nvPr/>
              </p:nvCxnSpPr>
              <p:spPr bwMode="hidden">
                <a:xfrm>
                  <a:off x="8772997" y="0"/>
                  <a:ext cx="3419003" cy="34567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3F7CD9F-DA89-AB56-8EEE-78768C562561}"/>
                    </a:ext>
                  </a:extLst>
                </p:cNvPr>
                <p:cNvCxnSpPr/>
                <p:nvPr/>
              </p:nvCxnSpPr>
              <p:spPr bwMode="hidden">
                <a:xfrm>
                  <a:off x="9982200" y="0"/>
                  <a:ext cx="2209800" cy="222646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49EF01A-CCF8-8594-039E-11279242DA8C}"/>
                    </a:ext>
                  </a:extLst>
                </p:cNvPr>
                <p:cNvCxnSpPr/>
                <p:nvPr/>
              </p:nvCxnSpPr>
              <p:spPr bwMode="hidden">
                <a:xfrm>
                  <a:off x="11199019" y="0"/>
                  <a:ext cx="992981" cy="1002506"/>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cxnSp>
            <p:nvCxnSpPr>
              <p:cNvPr id="37" name="Straight Connector 36">
                <a:extLst>
                  <a:ext uri="{FF2B5EF4-FFF2-40B4-BE49-F238E27FC236}">
                    <a16:creationId xmlns:a16="http://schemas.microsoft.com/office/drawing/2014/main" id="{C0186CB6-80C3-E8A6-4988-73739A7305AE}"/>
                  </a:ext>
                </a:extLst>
              </p:cNvPr>
              <p:cNvCxnSpPr/>
              <p:nvPr/>
            </p:nvCxnSpPr>
            <p:spPr bwMode="hidden">
              <a:xfrm flipH="1" flipV="1">
                <a:off x="-1" y="1012053"/>
                <a:ext cx="5828811" cy="58459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C8A33E7-49EE-9C44-5E7D-ED432CB5A654}"/>
                  </a:ext>
                </a:extLst>
              </p:cNvPr>
              <p:cNvCxnSpPr/>
              <p:nvPr/>
            </p:nvCxnSpPr>
            <p:spPr bwMode="hidden">
              <a:xfrm flipH="1" flipV="1">
                <a:off x="-1" y="2227340"/>
                <a:ext cx="4614781" cy="4630658"/>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8D4D63C-C4FB-01EE-92A7-28579AB3FF99}"/>
                  </a:ext>
                </a:extLst>
              </p:cNvPr>
              <p:cNvCxnSpPr/>
              <p:nvPr/>
            </p:nvCxnSpPr>
            <p:spPr bwMode="hidden">
              <a:xfrm flipH="1" flipV="1">
                <a:off x="-1" y="3432149"/>
                <a:ext cx="3398419" cy="3425849"/>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4015C6-0882-8935-2906-7EA468998A14}"/>
                  </a:ext>
                </a:extLst>
              </p:cNvPr>
              <p:cNvCxnSpPr/>
              <p:nvPr/>
            </p:nvCxnSpPr>
            <p:spPr bwMode="hidden">
              <a:xfrm flipH="1" flipV="1">
                <a:off x="-1" y="4651431"/>
                <a:ext cx="2196496" cy="2206567"/>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51AC90F-D44A-5D3C-CA38-08B69ACF0988}"/>
                  </a:ext>
                </a:extLst>
              </p:cNvPr>
              <p:cNvCxnSpPr/>
              <p:nvPr/>
            </p:nvCxnSpPr>
            <p:spPr bwMode="hidden">
              <a:xfrm flipH="1" flipV="1">
                <a:off x="-1" y="5864453"/>
                <a:ext cx="987003" cy="993545"/>
              </a:xfrm>
              <a:prstGeom prst="line">
                <a:avLst/>
              </a:prstGeom>
              <a:ln>
                <a:solidFill>
                  <a:schemeClr val="bg1">
                    <a:lumMod val="85000"/>
                    <a:alpha val="35000"/>
                  </a:schemeClr>
                </a:solidFill>
              </a:ln>
            </p:spPr>
            <p:style>
              <a:lnRef idx="1">
                <a:schemeClr val="accent1"/>
              </a:lnRef>
              <a:fillRef idx="0">
                <a:schemeClr val="accent1"/>
              </a:fillRef>
              <a:effectRef idx="0">
                <a:schemeClr val="accent1"/>
              </a:effectRef>
              <a:fontRef idx="minor">
                <a:schemeClr val="tx1"/>
              </a:fontRef>
            </p:style>
          </p:cxnSp>
        </p:grpSp>
      </p:grpSp>
      <p:cxnSp>
        <p:nvCxnSpPr>
          <p:cNvPr id="63" name="Straight Connector 62">
            <a:extLst>
              <a:ext uri="{FF2B5EF4-FFF2-40B4-BE49-F238E27FC236}">
                <a16:creationId xmlns:a16="http://schemas.microsoft.com/office/drawing/2014/main" id="{E5E9956E-CDF9-73BE-7FC9-96B51F18C6F4}"/>
              </a:ext>
            </a:extLst>
          </p:cNvPr>
          <p:cNvCxnSpPr/>
          <p:nvPr userDrawn="1"/>
        </p:nvCxnSpPr>
        <p:spPr>
          <a:xfrm>
            <a:off x="1295400" y="5294175"/>
            <a:ext cx="9601200" cy="0"/>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2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51B2453-8663-4C69-AF73-9FD7B1DEC5D0}" type="datetime1">
              <a:rPr lang="en-US" smtClean="0"/>
              <a:pPr/>
              <a:t>7/7/2024</a:t>
            </a:fld>
            <a:endParaRPr lang="en-US" dirty="0"/>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8795965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1B2453-8663-4C69-AF73-9FD7B1DEC5D0}" type="datetime1">
              <a:rPr lang="en-US" smtClean="0"/>
              <a:pPr/>
              <a:t>7/7/2024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38960017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1B2453-8663-4C69-AF73-9FD7B1DEC5D0}" type="datetime1">
              <a:rPr lang="en-US" smtClean="0"/>
              <a:pPr/>
              <a:t>7/7/2024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2104891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1B2453-8663-4C69-AF73-9FD7B1DEC5D0}" type="datetime1">
              <a:rPr lang="en-US" smtClean="0"/>
              <a:pPr/>
              <a:t>7/7/2024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7094366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1B2453-8663-4C69-AF73-9FD7B1DEC5D0}" type="datetime1">
              <a:rPr lang="en-US" smtClean="0"/>
              <a:pPr/>
              <a:t>7/7/2024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6483813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1B2453-8663-4C69-AF73-9FD7B1DEC5D0}" type="datetime1">
              <a:rPr lang="en-US" smtClean="0"/>
              <a:pPr/>
              <a:t>7/7/2024</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05445243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84A29A4-78C8-47AB-BA06-22CB45938951}" type="datetime1">
              <a:rPr lang="en-US" smtClean="0"/>
              <a:t>7/7/2024</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8379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1ED4ACF-2D82-46F2-A8E9-23963AA34E86}" type="datetime1">
              <a:rPr lang="en-US" smtClean="0"/>
              <a:t>7/7/2024</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567043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374B5B-21A0-4192-BF4C-38187F1A68D8}" type="datetime1">
              <a:rPr lang="en-US" smtClean="0"/>
              <a:t>7/7/2024</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8942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grpSp>
        <p:nvGrpSpPr>
          <p:cNvPr id="7" name="Group 6">
            <a:extLst>
              <a:ext uri="{FF2B5EF4-FFF2-40B4-BE49-F238E27FC236}">
                <a16:creationId xmlns:a16="http://schemas.microsoft.com/office/drawing/2014/main" id="{F4239D8B-808D-C9F1-F253-CC03E4390B8F}"/>
              </a:ext>
            </a:extLst>
          </p:cNvPr>
          <p:cNvGrpSpPr/>
          <p:nvPr userDrawn="1"/>
        </p:nvGrpSpPr>
        <p:grpSpPr bwMode="hidden">
          <a:xfrm>
            <a:off x="-1" y="0"/>
            <a:ext cx="12192002" cy="6858000"/>
            <a:chOff x="-1" y="0"/>
            <a:chExt cx="12192002" cy="6858000"/>
          </a:xfrm>
        </p:grpSpPr>
        <p:cxnSp>
          <p:nvCxnSpPr>
            <p:cNvPr id="8" name="Straight Connector 7">
              <a:extLst>
                <a:ext uri="{FF2B5EF4-FFF2-40B4-BE49-F238E27FC236}">
                  <a16:creationId xmlns:a16="http://schemas.microsoft.com/office/drawing/2014/main" id="{9487635C-A460-0239-DCDD-C399D7A7CF6A}"/>
                </a:ext>
              </a:extLst>
            </p:cNvPr>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C7253D9-37F6-F8A9-2E59-B4788ED389BC}"/>
                </a:ext>
              </a:extLst>
            </p:cNvPr>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22A55D-FE1F-71A7-8866-7400054E4721}"/>
                </a:ext>
              </a:extLst>
            </p:cNvPr>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C0C9F5-0017-D852-886A-FC8CBB012D41}"/>
                </a:ext>
              </a:extLst>
            </p:cNvPr>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9968BF-2B2F-90F5-932F-B0A98D4211AE}"/>
                </a:ext>
              </a:extLst>
            </p:cNvPr>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76E3B7D-D898-9E64-2528-4669ACFD9C9D}"/>
                </a:ext>
              </a:extLst>
            </p:cNvPr>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DBB994B-A31A-783C-EE37-F815BB24E113}"/>
                </a:ext>
              </a:extLst>
            </p:cNvPr>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2B83027-6045-D059-A072-19FA1E8546C1}"/>
                </a:ext>
              </a:extLst>
            </p:cNvPr>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689D9E1-B2E1-96C6-D1EA-33B6578D1A05}"/>
                </a:ext>
              </a:extLst>
            </p:cNvPr>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C00BD0C-9585-CC6D-11CA-42894514EB0C}"/>
                </a:ext>
              </a:extLst>
            </p:cNvPr>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20CF9E3-E814-977F-4604-3101CE3825D1}"/>
                </a:ext>
              </a:extLst>
            </p:cNvPr>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1E247C3-E936-CAC8-1D77-439EB26F7827}"/>
                </a:ext>
              </a:extLst>
            </p:cNvPr>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42DE81F-0468-DF18-A8F1-13352E0565F6}"/>
                </a:ext>
              </a:extLst>
            </p:cNvPr>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09B581B-FC1B-02A8-5368-3C0107F2FC66}"/>
                </a:ext>
              </a:extLst>
            </p:cNvPr>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1FDF080-4A90-CD7E-4844-1A566D677B55}"/>
                </a:ext>
              </a:extLst>
            </p:cNvPr>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A474073-9E50-3500-DDC3-6B2C9D14FF0B}"/>
                </a:ext>
              </a:extLst>
            </p:cNvPr>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4B7A8AC5-F319-BC95-09F6-ECD9E7B6208D}"/>
                </a:ext>
              </a:extLst>
            </p:cNvPr>
            <p:cNvGrpSpPr/>
            <p:nvPr userDrawn="1"/>
          </p:nvGrpSpPr>
          <p:grpSpPr bwMode="hidden">
            <a:xfrm>
              <a:off x="-1" y="0"/>
              <a:ext cx="12192001" cy="6858000"/>
              <a:chOff x="-1" y="0"/>
              <a:chExt cx="12192001" cy="6858000"/>
            </a:xfrm>
          </p:grpSpPr>
          <p:cxnSp>
            <p:nvCxnSpPr>
              <p:cNvPr id="42" name="Straight Connector 41">
                <a:extLst>
                  <a:ext uri="{FF2B5EF4-FFF2-40B4-BE49-F238E27FC236}">
                    <a16:creationId xmlns:a16="http://schemas.microsoft.com/office/drawing/2014/main" id="{59E88E37-8F1F-7A36-37E0-7D300FD0DF2C}"/>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8B4FF4-50F9-7800-3670-EEAAFF1F7CD1}"/>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BF1BBB4-CB2E-C8C0-8101-E20711F1E79C}"/>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DF54E7-7D51-E15C-4A3C-A13538EF93E7}"/>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372AF25-01BC-876E-73C0-1D6F3E59FC59}"/>
                  </a:ext>
                </a:extLst>
              </p:cNvPr>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77FAFB71-0A71-1AFC-C53F-0B1353A40E18}"/>
                  </a:ext>
                </a:extLst>
              </p:cNvPr>
              <p:cNvGrpSpPr/>
              <p:nvPr/>
            </p:nvGrpSpPr>
            <p:grpSpPr bwMode="hidden">
              <a:xfrm>
                <a:off x="6327885" y="0"/>
                <a:ext cx="5864115" cy="5898673"/>
                <a:chOff x="6327885" y="0"/>
                <a:chExt cx="5864115" cy="5898673"/>
              </a:xfrm>
            </p:grpSpPr>
            <p:cxnSp>
              <p:nvCxnSpPr>
                <p:cNvPr id="53" name="Straight Connector 52">
                  <a:extLst>
                    <a:ext uri="{FF2B5EF4-FFF2-40B4-BE49-F238E27FC236}">
                      <a16:creationId xmlns:a16="http://schemas.microsoft.com/office/drawing/2014/main" id="{F9B637AB-0C1F-DBA5-5C6E-1724CBE3AE19}"/>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C8C9FAA-7C78-BC0E-6462-8D1691177AFF}"/>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D50C3EA-8A1F-6ABD-6E3D-64E1071F2D63}"/>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A76001D-E1A9-ED3F-2CB8-D3FB002F0BFA}"/>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1A75E89-DE96-D23E-1A72-769D56F47242}"/>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1B6A1D52-0A71-4F09-3A76-AF56F27D49F4}"/>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9A51026-B552-E7D1-6FE4-069F5C2D314A}"/>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E957C5F-51BE-208B-E309-2796E67F35E5}"/>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223C514-4E37-BA57-0D23-D9D4FF49A963}"/>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0C0033C-7D70-A766-0C06-62D090B5CDEA}"/>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50510962-D72D-A69D-22C7-E72C9FDF4DB8}"/>
                </a:ext>
              </a:extLst>
            </p:cNvPr>
            <p:cNvGrpSpPr/>
            <p:nvPr userDrawn="1"/>
          </p:nvGrpSpPr>
          <p:grpSpPr bwMode="hidden">
            <a:xfrm flipH="1">
              <a:off x="0" y="0"/>
              <a:ext cx="12192001" cy="6858000"/>
              <a:chOff x="-1" y="0"/>
              <a:chExt cx="12192001" cy="6858000"/>
            </a:xfrm>
          </p:grpSpPr>
          <p:cxnSp>
            <p:nvCxnSpPr>
              <p:cNvPr id="26" name="Straight Connector 25">
                <a:extLst>
                  <a:ext uri="{FF2B5EF4-FFF2-40B4-BE49-F238E27FC236}">
                    <a16:creationId xmlns:a16="http://schemas.microsoft.com/office/drawing/2014/main" id="{67C96E7F-F846-DA33-F477-68F0E2D61695}"/>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848F08-09A1-1D9F-6E0E-F015979765E7}"/>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58BB5A-7CEA-5CA5-AC26-25B6CE051631}"/>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DD29F78-18B9-3A93-D67F-A9DFC390FAE7}"/>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F0F5D01-9B8B-23A1-8517-DA5238E707A5}"/>
                  </a:ext>
                </a:extLst>
              </p:cNvPr>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CA78626F-2903-1530-64C8-FA667B9E6561}"/>
                  </a:ext>
                </a:extLst>
              </p:cNvPr>
              <p:cNvGrpSpPr/>
              <p:nvPr/>
            </p:nvGrpSpPr>
            <p:grpSpPr bwMode="hidden">
              <a:xfrm>
                <a:off x="6327885" y="0"/>
                <a:ext cx="5864115" cy="5898673"/>
                <a:chOff x="6327885" y="0"/>
                <a:chExt cx="5864115" cy="5898673"/>
              </a:xfrm>
            </p:grpSpPr>
            <p:cxnSp>
              <p:nvCxnSpPr>
                <p:cNvPr id="37" name="Straight Connector 36">
                  <a:extLst>
                    <a:ext uri="{FF2B5EF4-FFF2-40B4-BE49-F238E27FC236}">
                      <a16:creationId xmlns:a16="http://schemas.microsoft.com/office/drawing/2014/main" id="{F0597A7C-D15A-9BD6-A6F4-BD9D8DD9733C}"/>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9D61B51-FE0A-9539-2506-D6241E6F71D7}"/>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9AF42DD-E69C-D1B5-8BFB-9BB47920E176}"/>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A3A2C91-CA33-EDEE-6BBA-71CEB704E423}"/>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275EC93-1F34-8023-060F-9108988F0593}"/>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88000A81-DDBD-3EBB-3A82-E51BF61992C4}"/>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87E83A8-7829-142E-CA70-48DFC121812B}"/>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A02F13B-B6AB-9AD0-E9B5-0AA5AE75038C}"/>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B560E0C-34E3-115B-427D-FB9926D20D51}"/>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BE59929-CA15-6D81-F0D0-CD581D2B26DE}"/>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8" name="Straight Connector 57">
            <a:extLst>
              <a:ext uri="{FF2B5EF4-FFF2-40B4-BE49-F238E27FC236}">
                <a16:creationId xmlns:a16="http://schemas.microsoft.com/office/drawing/2014/main" id="{E8546C09-6184-5145-9CEF-5E8FA2A206FC}"/>
              </a:ext>
            </a:extLst>
          </p:cNvPr>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5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3B5CF7C-B333-48E1-A4A6-83A3C8B73AC0}" type="datetime1">
              <a:rPr lang="en-US" smtClean="0"/>
              <a:t>7/7/2024</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02577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320762-5CBF-4210-AB54-376B091119F8}" type="datetime1">
              <a:rPr lang="en-US" smtClean="0"/>
              <a:t>7/7/2024</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15468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0DB371-BF5F-4058-A212-1A908E4D2674}" type="datetime1">
              <a:rPr lang="en-US" smtClean="0"/>
              <a:t>7/7/2024</a:t>
            </a:fld>
            <a:endParaRPr lang="en-US"/>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16919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4083B-90AA-48CF-BAD5-00AA24D7F288}" type="datetime1">
              <a:rPr lang="en-US" smtClean="0"/>
              <a:t>7/7/2024</a:t>
            </a:fld>
            <a:endParaRPr lang="en-US"/>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pPr/>
              <a:t>‹#›</a:t>
            </a:fld>
            <a:endParaRPr lang="en-US"/>
          </a:p>
        </p:txBody>
      </p:sp>
      <p:grpSp>
        <p:nvGrpSpPr>
          <p:cNvPr id="5" name="Group 4">
            <a:extLst>
              <a:ext uri="{FF2B5EF4-FFF2-40B4-BE49-F238E27FC236}">
                <a16:creationId xmlns:a16="http://schemas.microsoft.com/office/drawing/2014/main" id="{FC764929-895B-0152-9214-B9468747D29A}"/>
              </a:ext>
            </a:extLst>
          </p:cNvPr>
          <p:cNvGrpSpPr/>
          <p:nvPr userDrawn="1"/>
        </p:nvGrpSpPr>
        <p:grpSpPr bwMode="hidden">
          <a:xfrm>
            <a:off x="-1" y="0"/>
            <a:ext cx="12192002" cy="6858000"/>
            <a:chOff x="-1" y="0"/>
            <a:chExt cx="12192002" cy="6858000"/>
          </a:xfrm>
        </p:grpSpPr>
        <p:cxnSp>
          <p:nvCxnSpPr>
            <p:cNvPr id="6" name="Straight Connector 5">
              <a:extLst>
                <a:ext uri="{FF2B5EF4-FFF2-40B4-BE49-F238E27FC236}">
                  <a16:creationId xmlns:a16="http://schemas.microsoft.com/office/drawing/2014/main" id="{D9F32B4C-8A34-A6A7-0A7B-D431F2B549A5}"/>
                </a:ext>
              </a:extLst>
            </p:cNvPr>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BB033E-431B-CF59-60F4-0A8461F5A013}"/>
                </a:ext>
              </a:extLst>
            </p:cNvPr>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5CA693F-7BAC-7F34-D2AC-FA32B173921F}"/>
                </a:ext>
              </a:extLst>
            </p:cNvPr>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02C6A47-1D5A-A3B1-D5BB-E52543C5DBAD}"/>
                </a:ext>
              </a:extLst>
            </p:cNvPr>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432AF34-AFA7-BBD1-C1CE-280034804C66}"/>
                </a:ext>
              </a:extLst>
            </p:cNvPr>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9EDD2A7-EC2E-2F7D-ACC4-535CFDD1033B}"/>
                </a:ext>
              </a:extLst>
            </p:cNvPr>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6AF396-B065-9050-0875-0E35424275BF}"/>
                </a:ext>
              </a:extLst>
            </p:cNvPr>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5EA9BED-19D8-6766-E4D1-14D9A625825B}"/>
                </a:ext>
              </a:extLst>
            </p:cNvPr>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EAEFDB3-4103-D5AC-821D-66E0771F0531}"/>
                </a:ext>
              </a:extLst>
            </p:cNvPr>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C4298F3-0ABF-68A0-716C-F11A9E36C4F9}"/>
                </a:ext>
              </a:extLst>
            </p:cNvPr>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04E22C3-B4EA-0688-C4F5-A161E33FCD29}"/>
                </a:ext>
              </a:extLst>
            </p:cNvPr>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762313C-D5B4-59C8-AA91-32E0BE1E94F0}"/>
                </a:ext>
              </a:extLst>
            </p:cNvPr>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1B623A-DB97-BAAB-B662-C03B23A97590}"/>
                </a:ext>
              </a:extLst>
            </p:cNvPr>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7162F7D-AAED-04EA-5FEF-244931EF36EA}"/>
                </a:ext>
              </a:extLst>
            </p:cNvPr>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C6A2A5-EBAA-E7ED-892E-DF0A252034D4}"/>
                </a:ext>
              </a:extLst>
            </p:cNvPr>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0C4F373-57A4-4DE2-810A-96609D393BB4}"/>
                </a:ext>
              </a:extLst>
            </p:cNvPr>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AB92C10-B676-56E6-7813-8F5E1C65DED5}"/>
                </a:ext>
              </a:extLst>
            </p:cNvPr>
            <p:cNvGrpSpPr/>
            <p:nvPr userDrawn="1"/>
          </p:nvGrpSpPr>
          <p:grpSpPr bwMode="hidden">
            <a:xfrm>
              <a:off x="-1" y="0"/>
              <a:ext cx="12192001" cy="6858000"/>
              <a:chOff x="-1" y="0"/>
              <a:chExt cx="12192001" cy="6858000"/>
            </a:xfrm>
          </p:grpSpPr>
          <p:cxnSp>
            <p:nvCxnSpPr>
              <p:cNvPr id="40" name="Straight Connector 39">
                <a:extLst>
                  <a:ext uri="{FF2B5EF4-FFF2-40B4-BE49-F238E27FC236}">
                    <a16:creationId xmlns:a16="http://schemas.microsoft.com/office/drawing/2014/main" id="{438F764C-02EC-2405-4291-06CB32D56E29}"/>
                  </a:ext>
                </a:extLst>
              </p:cNvPr>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37D1F71A-ED19-C232-9B99-2AC80A221F19}"/>
                  </a:ext>
                </a:extLst>
              </p:cNvPr>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0E7BAB2-BAFD-197D-8666-88BDDAD427D6}"/>
                  </a:ext>
                </a:extLst>
              </p:cNvPr>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0AA326-BF6C-2567-E86F-3AC5541482F9}"/>
                  </a:ext>
                </a:extLst>
              </p:cNvPr>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F14695-79F0-C826-BC77-53AA420CEB72}"/>
                  </a:ext>
                </a:extLst>
              </p:cNvPr>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2B8D0323-AFD7-7439-082E-EBE6707572E9}"/>
                  </a:ext>
                </a:extLst>
              </p:cNvPr>
              <p:cNvGrpSpPr/>
              <p:nvPr/>
            </p:nvGrpSpPr>
            <p:grpSpPr bwMode="hidden">
              <a:xfrm>
                <a:off x="6327885" y="0"/>
                <a:ext cx="5864115" cy="5898673"/>
                <a:chOff x="6327885" y="0"/>
                <a:chExt cx="5864115" cy="5898673"/>
              </a:xfrm>
            </p:grpSpPr>
            <p:cxnSp>
              <p:nvCxnSpPr>
                <p:cNvPr id="51" name="Straight Connector 50">
                  <a:extLst>
                    <a:ext uri="{FF2B5EF4-FFF2-40B4-BE49-F238E27FC236}">
                      <a16:creationId xmlns:a16="http://schemas.microsoft.com/office/drawing/2014/main" id="{2192DAD6-ED9B-02A4-9A15-6F6D5BA40FC8}"/>
                    </a:ext>
                  </a:extLst>
                </p:cNvPr>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0691983-AC13-C2A1-5B27-31431FE184B2}"/>
                    </a:ext>
                  </a:extLst>
                </p:cNvPr>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8C348BB-3761-FEF1-F91C-6CA4F3754652}"/>
                    </a:ext>
                  </a:extLst>
                </p:cNvPr>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F6E708B-6935-48BB-902A-FE6CCF48515F}"/>
                    </a:ext>
                  </a:extLst>
                </p:cNvPr>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AC45FC-C906-74D4-E3DC-9D190418DD93}"/>
                    </a:ext>
                  </a:extLst>
                </p:cNvPr>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7C7A7311-E44A-C8EB-3923-DB083AD4F01B}"/>
                  </a:ext>
                </a:extLst>
              </p:cNvPr>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051D7F0-48F7-A6F6-99D7-280C06F7546A}"/>
                  </a:ext>
                </a:extLst>
              </p:cNvPr>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8A23706-8425-35B3-8676-73D230C292A4}"/>
                  </a:ext>
                </a:extLst>
              </p:cNvPr>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FA50625-089C-DA9F-3166-592E8861B3EC}"/>
                  </a:ext>
                </a:extLst>
              </p:cNvPr>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46199C9-091D-6118-ECF6-8344DC414A1B}"/>
                  </a:ext>
                </a:extLst>
              </p:cNvPr>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0382EB49-95F6-1928-A07E-CEF41BD8542F}"/>
                </a:ext>
              </a:extLst>
            </p:cNvPr>
            <p:cNvGrpSpPr/>
            <p:nvPr userDrawn="1"/>
          </p:nvGrpSpPr>
          <p:grpSpPr bwMode="hidden">
            <a:xfrm flipH="1">
              <a:off x="0" y="0"/>
              <a:ext cx="12192001" cy="6858000"/>
              <a:chOff x="-1" y="0"/>
              <a:chExt cx="12192001" cy="6858000"/>
            </a:xfrm>
          </p:grpSpPr>
          <p:cxnSp>
            <p:nvCxnSpPr>
              <p:cNvPr id="24" name="Straight Connector 23">
                <a:extLst>
                  <a:ext uri="{FF2B5EF4-FFF2-40B4-BE49-F238E27FC236}">
                    <a16:creationId xmlns:a16="http://schemas.microsoft.com/office/drawing/2014/main" id="{B29D009C-D85A-581F-304E-2B5BA53EF255}"/>
                  </a:ext>
                </a:extLst>
              </p:cNvPr>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1595B75-BE23-8483-49F4-714F20EAB2E7}"/>
                  </a:ext>
                </a:extLst>
              </p:cNvPr>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DD4EF1B-A11A-CBF7-42C2-A57B2F90E4BB}"/>
                  </a:ext>
                </a:extLst>
              </p:cNvPr>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B3ECA3B-181F-B590-B5C4-951465E20003}"/>
                  </a:ext>
                </a:extLst>
              </p:cNvPr>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DF432E-84B9-D7A2-296C-384B62F9F37C}"/>
                  </a:ext>
                </a:extLst>
              </p:cNvPr>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5FA61E11-FBE0-A70E-306F-AC02518CF73A}"/>
                  </a:ext>
                </a:extLst>
              </p:cNvPr>
              <p:cNvGrpSpPr/>
              <p:nvPr/>
            </p:nvGrpSpPr>
            <p:grpSpPr bwMode="hidden">
              <a:xfrm>
                <a:off x="6327885" y="0"/>
                <a:ext cx="5864115" cy="5898673"/>
                <a:chOff x="6327885" y="0"/>
                <a:chExt cx="5864115" cy="5898673"/>
              </a:xfrm>
            </p:grpSpPr>
            <p:cxnSp>
              <p:nvCxnSpPr>
                <p:cNvPr id="35" name="Straight Connector 34">
                  <a:extLst>
                    <a:ext uri="{FF2B5EF4-FFF2-40B4-BE49-F238E27FC236}">
                      <a16:creationId xmlns:a16="http://schemas.microsoft.com/office/drawing/2014/main" id="{2A590081-7E4D-10EF-FC56-0665B3160E48}"/>
                    </a:ext>
                  </a:extLst>
                </p:cNvPr>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B99E0CA-933E-2999-AA3F-4582CD4789A3}"/>
                    </a:ext>
                  </a:extLst>
                </p:cNvPr>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AB616F-831C-D418-E502-592894B01B91}"/>
                    </a:ext>
                  </a:extLst>
                </p:cNvPr>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167F55D-1F8E-DCD2-020D-0F6503C4EB00}"/>
                    </a:ext>
                  </a:extLst>
                </p:cNvPr>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17E7C2-773D-A6D4-FD94-A753DB5E0502}"/>
                    </a:ext>
                  </a:extLst>
                </p:cNvPr>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25C1809D-9BFF-8471-85EC-9E32F5F5F0EE}"/>
                  </a:ext>
                </a:extLst>
              </p:cNvPr>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ED48119-8CC9-B541-F967-C829E0F00EA3}"/>
                  </a:ext>
                </a:extLst>
              </p:cNvPr>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EE82239-241A-6F1C-D049-B49B082D0A60}"/>
                  </a:ext>
                </a:extLst>
              </p:cNvPr>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1DB72D4-BCA2-8E9A-72E2-506F5F6B3CCA}"/>
                  </a:ext>
                </a:extLst>
              </p:cNvPr>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AC50CB-BBD2-8A28-BC26-DA3606C7A283}"/>
                  </a:ext>
                </a:extLst>
              </p:cNvPr>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82105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BAF629-ECA2-4CF3-B790-9D9BDED98269}" type="datetime1">
              <a:rPr lang="en-US" smtClean="0"/>
              <a:pPr/>
              <a:t>7/7/2024</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grpSp>
        <p:nvGrpSpPr>
          <p:cNvPr id="8" name="Group 7">
            <a:extLst>
              <a:ext uri="{FF2B5EF4-FFF2-40B4-BE49-F238E27FC236}">
                <a16:creationId xmlns:a16="http://schemas.microsoft.com/office/drawing/2014/main" id="{C25D26F2-EEF5-9B54-F5F6-A54647E1E12A}"/>
              </a:ext>
            </a:extLst>
          </p:cNvPr>
          <p:cNvGrpSpPr/>
          <p:nvPr userDrawn="1"/>
        </p:nvGrpSpPr>
        <p:grpSpPr bwMode="hidden">
          <a:xfrm>
            <a:off x="-1" y="0"/>
            <a:ext cx="12192002" cy="6858000"/>
            <a:chOff x="-1" y="0"/>
            <a:chExt cx="12192002" cy="6858000"/>
          </a:xfrm>
        </p:grpSpPr>
        <p:cxnSp>
          <p:nvCxnSpPr>
            <p:cNvPr id="9" name="Straight Connector 8">
              <a:extLst>
                <a:ext uri="{FF2B5EF4-FFF2-40B4-BE49-F238E27FC236}">
                  <a16:creationId xmlns:a16="http://schemas.microsoft.com/office/drawing/2014/main" id="{65DAF2DE-769C-EEBD-19B9-87700B618E8F}"/>
                </a:ext>
              </a:extLst>
            </p:cNvPr>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154E17-070C-C51B-9F2A-77A6346D81AA}"/>
                </a:ext>
              </a:extLst>
            </p:cNvPr>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2FBEA19-0A13-1893-EBD1-C8E59E5BD868}"/>
                </a:ext>
              </a:extLst>
            </p:cNvPr>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E80E32-F15D-0ECA-6E9F-B225ABEB0E48}"/>
                </a:ext>
              </a:extLst>
            </p:cNvPr>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0389BD7-879F-F0BC-23C3-5DD227C3623F}"/>
                </a:ext>
              </a:extLst>
            </p:cNvPr>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42B700-84F2-AE5C-C445-5BD80539EDFF}"/>
                </a:ext>
              </a:extLst>
            </p:cNvPr>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E6E7B17-E0C7-42B7-BE15-C8BEE8EE3E77}"/>
                </a:ext>
              </a:extLst>
            </p:cNvPr>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45697A7-7B2C-6283-DF37-0244D07557D6}"/>
                </a:ext>
              </a:extLst>
            </p:cNvPr>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C5D6329-D7EA-6246-08D1-AD517547CBB5}"/>
                </a:ext>
              </a:extLst>
            </p:cNvPr>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1359EC6-62B7-4579-8051-FFD2FBAD67F6}"/>
                </a:ext>
              </a:extLst>
            </p:cNvPr>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8961B5A-162B-3505-41EB-03917695A310}"/>
                </a:ext>
              </a:extLst>
            </p:cNvPr>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07393A9-0AD8-B6A1-939E-2830BC45FB51}"/>
                </a:ext>
              </a:extLst>
            </p:cNvPr>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AD98BB1-6AF0-B7E8-C52B-2761D75E84D6}"/>
                </a:ext>
              </a:extLst>
            </p:cNvPr>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B91314E-0922-FE4F-E20A-F9BE86877DF1}"/>
                </a:ext>
              </a:extLst>
            </p:cNvPr>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9E45472-A8F9-F4A2-C609-A487723D305D}"/>
                </a:ext>
              </a:extLst>
            </p:cNvPr>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2E5E43-FC9F-8DF3-4D17-4BB9EB38B115}"/>
                </a:ext>
              </a:extLst>
            </p:cNvPr>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8A1E172-485A-5BAD-AF08-498DC68C446D}"/>
                </a:ext>
              </a:extLst>
            </p:cNvPr>
            <p:cNvGrpSpPr/>
            <p:nvPr userDrawn="1"/>
          </p:nvGrpSpPr>
          <p:grpSpPr bwMode="hidden">
            <a:xfrm>
              <a:off x="-1" y="0"/>
              <a:ext cx="12192001" cy="6858000"/>
              <a:chOff x="-1" y="0"/>
              <a:chExt cx="12192001" cy="6858000"/>
            </a:xfrm>
          </p:grpSpPr>
          <p:cxnSp>
            <p:nvCxnSpPr>
              <p:cNvPr id="43" name="Straight Connector 42">
                <a:extLst>
                  <a:ext uri="{FF2B5EF4-FFF2-40B4-BE49-F238E27FC236}">
                    <a16:creationId xmlns:a16="http://schemas.microsoft.com/office/drawing/2014/main" id="{B89DC648-BC85-177B-B0D0-44A3F4F8D7FF}"/>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B782B4B-2721-0FA5-F55B-09F61C20418F}"/>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A8344A6-FBEF-8AB4-EF7D-A3031640966C}"/>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345A021-3C29-794D-B5F2-D902389C2A25}"/>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22DD305-0962-4632-EFBF-1C269E91197F}"/>
                  </a:ext>
                </a:extLst>
              </p:cNvPr>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D280932C-C5E0-D7AE-19DE-A6F118E579E7}"/>
                  </a:ext>
                </a:extLst>
              </p:cNvPr>
              <p:cNvGrpSpPr/>
              <p:nvPr/>
            </p:nvGrpSpPr>
            <p:grpSpPr bwMode="hidden">
              <a:xfrm>
                <a:off x="6327885" y="0"/>
                <a:ext cx="5864115" cy="5898673"/>
                <a:chOff x="6327885" y="0"/>
                <a:chExt cx="5864115" cy="5898673"/>
              </a:xfrm>
            </p:grpSpPr>
            <p:cxnSp>
              <p:nvCxnSpPr>
                <p:cNvPr id="54" name="Straight Connector 53">
                  <a:extLst>
                    <a:ext uri="{FF2B5EF4-FFF2-40B4-BE49-F238E27FC236}">
                      <a16:creationId xmlns:a16="http://schemas.microsoft.com/office/drawing/2014/main" id="{6FCB424E-F26D-9BB8-DF20-D830BAF0D0C3}"/>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2DEFED8-6B10-F729-D37E-C96E1E3CE6E5}"/>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27CE194-A64D-B4BA-EFD0-BE4882B67F5A}"/>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6C2BC89-B64D-03E3-FC43-BD5E5E92D953}"/>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BE17F49-06B7-B9EF-C710-27205607E581}"/>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243CA733-BC05-DD99-CB8C-1D5BA9B56261}"/>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58E719-2671-D43D-4AE1-0AD62172E71C}"/>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40966EE-D0C2-33BB-C0B9-27DD0E18CB56}"/>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CE7F115-2134-7AB7-1310-F50BC8CCED45}"/>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02402BB-9C2A-772C-ABFC-223AE645C434}"/>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780B663-DAFC-FEB8-412D-20D732D4CFC9}"/>
                </a:ext>
              </a:extLst>
            </p:cNvPr>
            <p:cNvGrpSpPr/>
            <p:nvPr userDrawn="1"/>
          </p:nvGrpSpPr>
          <p:grpSpPr bwMode="hidden">
            <a:xfrm flipH="1">
              <a:off x="0" y="0"/>
              <a:ext cx="12192001" cy="6858000"/>
              <a:chOff x="-1" y="0"/>
              <a:chExt cx="12192001" cy="6858000"/>
            </a:xfrm>
          </p:grpSpPr>
          <p:cxnSp>
            <p:nvCxnSpPr>
              <p:cNvPr id="27" name="Straight Connector 26">
                <a:extLst>
                  <a:ext uri="{FF2B5EF4-FFF2-40B4-BE49-F238E27FC236}">
                    <a16:creationId xmlns:a16="http://schemas.microsoft.com/office/drawing/2014/main" id="{AED27CCF-5B11-732A-E10F-1C0910F1CB2D}"/>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299189-183B-CAEC-DBD1-7C499189F280}"/>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8DACA7E-C021-ECEE-07F0-B44414A0B9FE}"/>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BE98B67-B2C5-BE2E-0DC3-F4A3FC4D2178}"/>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0FF20BF-D6E7-FD84-17C0-5CEA9A990026}"/>
                  </a:ext>
                </a:extLst>
              </p:cNvPr>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8A17FA24-C30D-4439-0732-D901FF73A631}"/>
                  </a:ext>
                </a:extLst>
              </p:cNvPr>
              <p:cNvGrpSpPr/>
              <p:nvPr/>
            </p:nvGrpSpPr>
            <p:grpSpPr bwMode="hidden">
              <a:xfrm>
                <a:off x="6327885" y="0"/>
                <a:ext cx="5864115" cy="5898673"/>
                <a:chOff x="6327885" y="0"/>
                <a:chExt cx="5864115" cy="5898673"/>
              </a:xfrm>
            </p:grpSpPr>
            <p:cxnSp>
              <p:nvCxnSpPr>
                <p:cNvPr id="38" name="Straight Connector 37">
                  <a:extLst>
                    <a:ext uri="{FF2B5EF4-FFF2-40B4-BE49-F238E27FC236}">
                      <a16:creationId xmlns:a16="http://schemas.microsoft.com/office/drawing/2014/main" id="{7F1D0397-1E4F-BC40-0384-CE9EA3717451}"/>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6749B1D-C36A-A531-5969-A1E7FBA2845E}"/>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3ACD37C-9996-EF1E-B574-D240D67B8A5B}"/>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E60385C-0CC5-F5FF-6766-EB3050E315E9}"/>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B0FED9A-95C1-E9FE-3B56-A70AFEA334E2}"/>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FE733FA3-4D93-3984-0866-007ABE1150A2}"/>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FE4E046-49CF-2289-467C-21837F8D4BAD}"/>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04D0557-75E8-AD86-14ED-DBE9E542E716}"/>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D8E8DE-CEEB-7300-6E0D-C1EECA0BB97D}"/>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F831D7-1704-194F-B3AB-514EC8D711C6}"/>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58">
            <a:extLst>
              <a:ext uri="{FF2B5EF4-FFF2-40B4-BE49-F238E27FC236}">
                <a16:creationId xmlns:a16="http://schemas.microsoft.com/office/drawing/2014/main" id="{B743106C-EFEE-5611-4762-E9C8390D22DC}"/>
              </a:ext>
            </a:extLst>
          </p:cNvPr>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2BB09975-111C-9D78-2096-C53F1E312E15}"/>
              </a:ext>
            </a:extLst>
          </p:cNvPr>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21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4171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51B2453-8663-4C69-AF73-9FD7B1DEC5D0}" type="datetime1">
              <a:rPr lang="en-US" smtClean="0"/>
              <a:pPr/>
              <a:t>7/7/2024</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r>
              <a:rPr lang="en-US"/>
              <a:t>Add a footer</a:t>
            </a:r>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31375A4-56A4-47D6-9801-1991572033F7}" type="slidenum">
              <a:rPr lang="en-US" smtClean="0"/>
              <a:pPr/>
              <a:t>‹#›</a:t>
            </a:fld>
            <a:endParaRPr lang="en-US" dirty="0"/>
          </a:p>
        </p:txBody>
      </p:sp>
      <p:grpSp>
        <p:nvGrpSpPr>
          <p:cNvPr id="13" name="Group 12">
            <a:extLst>
              <a:ext uri="{FF2B5EF4-FFF2-40B4-BE49-F238E27FC236}">
                <a16:creationId xmlns:a16="http://schemas.microsoft.com/office/drawing/2014/main" id="{46152974-3BBD-0EFC-27E3-B229E9ADB048}"/>
              </a:ext>
            </a:extLst>
          </p:cNvPr>
          <p:cNvGrpSpPr/>
          <p:nvPr userDrawn="1"/>
        </p:nvGrpSpPr>
        <p:grpSpPr bwMode="hidden">
          <a:xfrm>
            <a:off x="-1" y="-195943"/>
            <a:ext cx="12192002" cy="6858000"/>
            <a:chOff x="-1" y="0"/>
            <a:chExt cx="12192002" cy="6858000"/>
          </a:xfrm>
        </p:grpSpPr>
        <p:cxnSp>
          <p:nvCxnSpPr>
            <p:cNvPr id="14" name="Straight Connector 13">
              <a:extLst>
                <a:ext uri="{FF2B5EF4-FFF2-40B4-BE49-F238E27FC236}">
                  <a16:creationId xmlns:a16="http://schemas.microsoft.com/office/drawing/2014/main" id="{C4CB802A-AADF-B804-1901-C5D65657FDC5}"/>
                </a:ext>
              </a:extLst>
            </p:cNvPr>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7B0D488-23FB-12F1-0FB5-00DD5DE53359}"/>
                </a:ext>
              </a:extLst>
            </p:cNvPr>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CC82848-FE0B-3720-F029-B7986F0E92B6}"/>
                </a:ext>
              </a:extLst>
            </p:cNvPr>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CCF02EE-D4CA-D8FE-2281-8964A9AE4731}"/>
                </a:ext>
              </a:extLst>
            </p:cNvPr>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D80CCED-657B-72E8-F77B-822F840488DA}"/>
                </a:ext>
              </a:extLst>
            </p:cNvPr>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FF06D98-A353-80A5-FF4E-9BC8A21253B3}"/>
                </a:ext>
              </a:extLst>
            </p:cNvPr>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93BEF9-BCA5-D7A0-9B1C-F53F098C8686}"/>
                </a:ext>
              </a:extLst>
            </p:cNvPr>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1CE213-6693-903F-3A55-577CB6E7AA23}"/>
                </a:ext>
              </a:extLst>
            </p:cNvPr>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C31120A-60D9-733C-F9BD-FAA5CBB1BC35}"/>
                </a:ext>
              </a:extLst>
            </p:cNvPr>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F01C8B9-3286-5BA1-01B1-3ED83506D9A6}"/>
                </a:ext>
              </a:extLst>
            </p:cNvPr>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471872E-1201-AFC8-F9FE-3ED3624339D9}"/>
                </a:ext>
              </a:extLst>
            </p:cNvPr>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DD4FBB2-11C6-4549-D84B-E98863C2E03A}"/>
                </a:ext>
              </a:extLst>
            </p:cNvPr>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79B3EDA-7F9E-EB37-B946-6689B9BBC2EE}"/>
                </a:ext>
              </a:extLst>
            </p:cNvPr>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86CD692-CB3F-56EB-E20B-D22756E6E8C0}"/>
                </a:ext>
              </a:extLst>
            </p:cNvPr>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C328606-D5E0-F442-A22A-166FB0F94FEA}"/>
                </a:ext>
              </a:extLst>
            </p:cNvPr>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109FD4-2BE5-869B-C325-507C260C182B}"/>
                </a:ext>
              </a:extLst>
            </p:cNvPr>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520AD14D-38FD-AE03-5719-B6E2728BBBD4}"/>
                </a:ext>
              </a:extLst>
            </p:cNvPr>
            <p:cNvGrpSpPr/>
            <p:nvPr userDrawn="1"/>
          </p:nvGrpSpPr>
          <p:grpSpPr bwMode="hidden">
            <a:xfrm>
              <a:off x="-1" y="0"/>
              <a:ext cx="12192001" cy="6858000"/>
              <a:chOff x="-1" y="0"/>
              <a:chExt cx="12192001" cy="6858000"/>
            </a:xfrm>
          </p:grpSpPr>
          <p:cxnSp>
            <p:nvCxnSpPr>
              <p:cNvPr id="48" name="Straight Connector 47">
                <a:extLst>
                  <a:ext uri="{FF2B5EF4-FFF2-40B4-BE49-F238E27FC236}">
                    <a16:creationId xmlns:a16="http://schemas.microsoft.com/office/drawing/2014/main" id="{C28A2388-8CC2-9236-C404-1516DC948F4B}"/>
                  </a:ext>
                </a:extLst>
              </p:cNvPr>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7B159D9-FE73-728F-DB9C-242302B38DC6}"/>
                  </a:ext>
                </a:extLst>
              </p:cNvPr>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5A8BBEB-E631-1DD4-DB4E-D700F5803869}"/>
                  </a:ext>
                </a:extLst>
              </p:cNvPr>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B6D9D3C-0C1C-DA7E-B106-3F5E3FD21A37}"/>
                  </a:ext>
                </a:extLst>
              </p:cNvPr>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4E0F479-6D91-F173-822F-B5B16C15CC11}"/>
                  </a:ext>
                </a:extLst>
              </p:cNvPr>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5419C89E-8994-D6F3-E60D-37045A8F094F}"/>
                  </a:ext>
                </a:extLst>
              </p:cNvPr>
              <p:cNvGrpSpPr/>
              <p:nvPr/>
            </p:nvGrpSpPr>
            <p:grpSpPr bwMode="hidden">
              <a:xfrm>
                <a:off x="6327885" y="0"/>
                <a:ext cx="5864115" cy="5898673"/>
                <a:chOff x="6327885" y="0"/>
                <a:chExt cx="5864115" cy="5898673"/>
              </a:xfrm>
            </p:grpSpPr>
            <p:cxnSp>
              <p:nvCxnSpPr>
                <p:cNvPr id="59" name="Straight Connector 58">
                  <a:extLst>
                    <a:ext uri="{FF2B5EF4-FFF2-40B4-BE49-F238E27FC236}">
                      <a16:creationId xmlns:a16="http://schemas.microsoft.com/office/drawing/2014/main" id="{53511B6E-5372-716B-76C4-CB0364AB3502}"/>
                    </a:ext>
                  </a:extLst>
                </p:cNvPr>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74FAB4D-DC8C-E22A-8309-BA1D761AC86B}"/>
                    </a:ext>
                  </a:extLst>
                </p:cNvPr>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C636F09-D32C-3502-2A92-6BF9D16F348D}"/>
                    </a:ext>
                  </a:extLst>
                </p:cNvPr>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5F00F9-0056-2C03-3E69-D3EB6900E8BF}"/>
                    </a:ext>
                  </a:extLst>
                </p:cNvPr>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53850EB-F826-391D-294F-6AE21375145A}"/>
                    </a:ext>
                  </a:extLst>
                </p:cNvPr>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7F41A219-F781-48D7-A893-FA88C98E30DC}"/>
                  </a:ext>
                </a:extLst>
              </p:cNvPr>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CF1D400-A165-2502-88BC-C2C75AF6A8D9}"/>
                  </a:ext>
                </a:extLst>
              </p:cNvPr>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B599882-4977-3107-EFDE-612FA7995B09}"/>
                  </a:ext>
                </a:extLst>
              </p:cNvPr>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5B96709-2686-1487-B163-84E920497883}"/>
                  </a:ext>
                </a:extLst>
              </p:cNvPr>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6DFDCC5-C509-CC4B-7A07-EAF9A374E107}"/>
                  </a:ext>
                </a:extLst>
              </p:cNvPr>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4101CA0-CC47-1BCA-1EB7-565C22EEF0F5}"/>
                </a:ext>
              </a:extLst>
            </p:cNvPr>
            <p:cNvGrpSpPr/>
            <p:nvPr userDrawn="1"/>
          </p:nvGrpSpPr>
          <p:grpSpPr bwMode="hidden">
            <a:xfrm flipH="1">
              <a:off x="0" y="0"/>
              <a:ext cx="12192001" cy="6858000"/>
              <a:chOff x="-1" y="0"/>
              <a:chExt cx="12192001" cy="6858000"/>
            </a:xfrm>
          </p:grpSpPr>
          <p:cxnSp>
            <p:nvCxnSpPr>
              <p:cNvPr id="32" name="Straight Connector 31">
                <a:extLst>
                  <a:ext uri="{FF2B5EF4-FFF2-40B4-BE49-F238E27FC236}">
                    <a16:creationId xmlns:a16="http://schemas.microsoft.com/office/drawing/2014/main" id="{A9A9B0E8-CD49-F049-E8FC-8BC982EF9F3D}"/>
                  </a:ext>
                </a:extLst>
              </p:cNvPr>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E22078D-CAB7-0CAA-5772-88F19706444C}"/>
                  </a:ext>
                </a:extLst>
              </p:cNvPr>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9341DBD-F38A-C0F6-BD62-D6965CEADACC}"/>
                  </a:ext>
                </a:extLst>
              </p:cNvPr>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E68C94E-43A1-E673-25BB-B5D5859F4E9C}"/>
                  </a:ext>
                </a:extLst>
              </p:cNvPr>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069F4E6-8E89-B729-4995-7BF1B38754EE}"/>
                  </a:ext>
                </a:extLst>
              </p:cNvPr>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01C4E569-F4C2-B681-9591-9EB52863AF13}"/>
                  </a:ext>
                </a:extLst>
              </p:cNvPr>
              <p:cNvGrpSpPr/>
              <p:nvPr/>
            </p:nvGrpSpPr>
            <p:grpSpPr bwMode="hidden">
              <a:xfrm>
                <a:off x="6327885" y="0"/>
                <a:ext cx="5864115" cy="5898673"/>
                <a:chOff x="6327885" y="0"/>
                <a:chExt cx="5864115" cy="5898673"/>
              </a:xfrm>
            </p:grpSpPr>
            <p:cxnSp>
              <p:nvCxnSpPr>
                <p:cNvPr id="43" name="Straight Connector 42">
                  <a:extLst>
                    <a:ext uri="{FF2B5EF4-FFF2-40B4-BE49-F238E27FC236}">
                      <a16:creationId xmlns:a16="http://schemas.microsoft.com/office/drawing/2014/main" id="{BAFC45FF-CAE8-9329-813F-EB96DC2B2381}"/>
                    </a:ext>
                  </a:extLst>
                </p:cNvPr>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D0D381A-4FA2-4FAD-0832-DEDA1BD429AA}"/>
                    </a:ext>
                  </a:extLst>
                </p:cNvPr>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5F3EC73-0511-EDF0-B232-96336B83D032}"/>
                    </a:ext>
                  </a:extLst>
                </p:cNvPr>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34B675B-36D6-E1CF-30C8-1206496554A9}"/>
                    </a:ext>
                  </a:extLst>
                </p:cNvPr>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35CD84-8B2B-7CAB-1EA2-4767BAA6E66E}"/>
                    </a:ext>
                  </a:extLst>
                </p:cNvPr>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C761A785-21B7-9F27-18CA-130DC757F912}"/>
                  </a:ext>
                </a:extLst>
              </p:cNvPr>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D3F4DD-1DC9-3900-71E4-3E19EADF063B}"/>
                  </a:ext>
                </a:extLst>
              </p:cNvPr>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9622F0-C4B0-529D-93CF-29CBC097ECA4}"/>
                  </a:ext>
                </a:extLst>
              </p:cNvPr>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573266-82C7-767E-B65C-E2B844A69F20}"/>
                  </a:ext>
                </a:extLst>
              </p:cNvPr>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5766F7-EF3F-1C5C-4D24-DDBE0448B532}"/>
                  </a:ext>
                </a:extLst>
              </p:cNvPr>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64" name="Straight Connector 63">
            <a:extLst>
              <a:ext uri="{FF2B5EF4-FFF2-40B4-BE49-F238E27FC236}">
                <a16:creationId xmlns:a16="http://schemas.microsoft.com/office/drawing/2014/main" id="{28A06DD1-3493-DC02-B4FD-0B8C05D1357D}"/>
              </a:ext>
            </a:extLst>
          </p:cNvPr>
          <p:cNvCxnSpPr/>
          <p:nvPr userDrawn="1"/>
        </p:nvCxnSpPr>
        <p:spPr>
          <a:xfrm>
            <a:off x="609600" y="6172200"/>
            <a:ext cx="10972800" cy="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748019"/>
      </p:ext>
    </p:extLst>
  </p:cSld>
  <p:clrMap bg1="dk1" tx1="lt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 id="2147483687"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2.jpe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51.jpeg"/><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9.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2620637" y="3204056"/>
            <a:ext cx="7150902" cy="1147557"/>
          </a:xfrm>
          <a:noFill/>
        </p:spPr>
        <p:txBody>
          <a:bodyPr>
            <a:normAutofit/>
          </a:bodyPr>
          <a:lstStyle/>
          <a:p>
            <a:r>
              <a:rPr lang="en-US" sz="6000" dirty="0"/>
              <a:t>Renting System</a:t>
            </a:r>
            <a:endParaRPr lang="en-US" sz="6000" dirty="0">
              <a:solidFill>
                <a:schemeClr val="tx2"/>
              </a:solidFill>
            </a:endParaRPr>
          </a:p>
        </p:txBody>
      </p:sp>
      <p:sp>
        <p:nvSpPr>
          <p:cNvPr id="3" name="Subtitle 2"/>
          <p:cNvSpPr>
            <a:spLocks noGrp="1"/>
          </p:cNvSpPr>
          <p:nvPr>
            <p:ph type="subTitle" idx="1"/>
          </p:nvPr>
        </p:nvSpPr>
        <p:spPr>
          <a:xfrm>
            <a:off x="2950798" y="4588879"/>
            <a:ext cx="7005742" cy="1143002"/>
          </a:xfrm>
        </p:spPr>
        <p:txBody>
          <a:bodyPr>
            <a:normAutofit/>
          </a:bodyPr>
          <a:lstStyle/>
          <a:p>
            <a:r>
              <a:rPr lang="en-US" b="1" dirty="0">
                <a:solidFill>
                  <a:srgbClr val="0F7A38"/>
                </a:solidFill>
              </a:rPr>
              <a:t>Supervisor : Dr. Mohamed </a:t>
            </a:r>
            <a:r>
              <a:rPr lang="en-US" b="1" dirty="0" err="1">
                <a:solidFill>
                  <a:srgbClr val="0F7A38"/>
                </a:solidFill>
              </a:rPr>
              <a:t>Elsharkawey</a:t>
            </a:r>
            <a:br>
              <a:rPr lang="en-US" b="1" dirty="0">
                <a:solidFill>
                  <a:srgbClr val="0F7A38"/>
                </a:solidFill>
              </a:rPr>
            </a:br>
            <a:r>
              <a:rPr lang="en-US" b="1" dirty="0">
                <a:solidFill>
                  <a:srgbClr val="0F7A38"/>
                </a:solidFill>
              </a:rPr>
              <a:t>Date: 07-07-2024 </a:t>
            </a:r>
          </a:p>
          <a:p>
            <a:endParaRPr lang="en-US" dirty="0">
              <a:solidFill>
                <a:schemeClr val="tx1">
                  <a:alpha val="80000"/>
                </a:schemeClr>
              </a:solidFill>
            </a:endParaRPr>
          </a:p>
        </p:txBody>
      </p:sp>
      <p:pic>
        <p:nvPicPr>
          <p:cNvPr id="4" name="Picture 3">
            <a:extLst>
              <a:ext uri="{FF2B5EF4-FFF2-40B4-BE49-F238E27FC236}">
                <a16:creationId xmlns:a16="http://schemas.microsoft.com/office/drawing/2014/main" id="{29681892-659E-ABB5-4EAE-A6A0C696F645}"/>
              </a:ext>
            </a:extLst>
          </p:cNvPr>
          <p:cNvPicPr>
            <a:picLocks noChangeAspect="1"/>
          </p:cNvPicPr>
          <p:nvPr/>
        </p:nvPicPr>
        <p:blipFill>
          <a:blip r:embed="rId2"/>
          <a:stretch>
            <a:fillRect/>
          </a:stretch>
        </p:blipFill>
        <p:spPr>
          <a:xfrm>
            <a:off x="11186408" y="174761"/>
            <a:ext cx="910802" cy="987790"/>
          </a:xfrm>
          <a:prstGeom prst="ellipse">
            <a:avLst/>
          </a:prstGeom>
          <a:ln w="63500" cap="rnd">
            <a:solidFill>
              <a:schemeClr val="bg1">
                <a:lumMod val="95000"/>
              </a:schemeClr>
            </a:solidFill>
          </a:ln>
          <a:effectLst>
            <a:outerShdw blurRad="381000" dist="292100" dir="5400000" sx="-80000" sy="-18000" rotWithShape="0">
              <a:srgbClr val="000000">
                <a:alpha val="6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8E0EB8FC-76A7-FB0D-F3D3-E40B58D63700}"/>
              </a:ext>
            </a:extLst>
          </p:cNvPr>
          <p:cNvPicPr>
            <a:picLocks noChangeAspect="1"/>
          </p:cNvPicPr>
          <p:nvPr/>
        </p:nvPicPr>
        <p:blipFill>
          <a:blip r:embed="rId3"/>
          <a:stretch>
            <a:fillRect/>
          </a:stretch>
        </p:blipFill>
        <p:spPr>
          <a:xfrm>
            <a:off x="9956540" y="174761"/>
            <a:ext cx="910803" cy="987791"/>
          </a:xfrm>
          <a:prstGeom prst="ellipse">
            <a:avLst/>
          </a:prstGeom>
          <a:ln w="63500" cap="rnd">
            <a:solidFill>
              <a:schemeClr val="bg1">
                <a:lumMod val="95000"/>
              </a:schemeClr>
            </a:solidFill>
          </a:ln>
          <a:effectLst>
            <a:outerShdw blurRad="381000" dist="292100" dir="5400000" sx="-80000" sy="-18000" rotWithShape="0">
              <a:srgbClr val="000000">
                <a:alpha val="6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475C4346-1857-0D62-F725-70017F44798C}"/>
              </a:ext>
            </a:extLst>
          </p:cNvPr>
          <p:cNvPicPr>
            <a:picLocks noChangeAspect="1"/>
          </p:cNvPicPr>
          <p:nvPr/>
        </p:nvPicPr>
        <p:blipFill>
          <a:blip r:embed="rId4"/>
          <a:srcRect/>
          <a:stretch/>
        </p:blipFill>
        <p:spPr>
          <a:xfrm>
            <a:off x="4347308" y="174761"/>
            <a:ext cx="3040014" cy="3040014"/>
          </a:xfrm>
          <a:prstGeom prst="rect">
            <a:avLst/>
          </a:prstGeom>
          <a:effectLst>
            <a:softEdge rad="355600"/>
          </a:effectLst>
        </p:spPr>
      </p:pic>
    </p:spTree>
    <p:extLst>
      <p:ext uri="{BB962C8B-B14F-4D97-AF65-F5344CB8AC3E}">
        <p14:creationId xmlns:p14="http://schemas.microsoft.com/office/powerpoint/2010/main" val="1069049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665641" y="4473679"/>
            <a:ext cx="9552558" cy="1233251"/>
          </a:xfrm>
          <a:prstGeom prst="rect">
            <a:avLst/>
          </a:prstGeom>
        </p:spPr>
        <p:txBody>
          <a:bodyPr vert="horz" lIns="91440" tIns="45720" rIns="91440" bIns="45720" rtlCol="0" anchor="b">
            <a:normAutofit/>
          </a:bodyPr>
          <a:lstStyle/>
          <a:p>
            <a:pPr>
              <a:spcBef>
                <a:spcPct val="0"/>
              </a:spcBef>
              <a:spcAft>
                <a:spcPts val="600"/>
              </a:spcAft>
            </a:pPr>
            <a:r>
              <a:rPr lang="en-US" sz="4800" b="1" cap="all">
                <a:ln w="3175" cmpd="sng">
                  <a:noFill/>
                </a:ln>
                <a:latin typeface="+mj-lt"/>
                <a:ea typeface="+mj-ea"/>
                <a:cs typeface="+mj-cs"/>
              </a:rPr>
              <a:t>ERd Diagram</a:t>
            </a:r>
          </a:p>
        </p:txBody>
      </p:sp>
      <p:grpSp>
        <p:nvGrpSpPr>
          <p:cNvPr id="25" name="Group 24">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6AB7736-C2B7-051A-34BF-93957091AB51}"/>
              </a:ext>
            </a:extLst>
          </p:cNvPr>
          <p:cNvPicPr>
            <a:picLocks noChangeAspect="1"/>
          </p:cNvPicPr>
          <p:nvPr/>
        </p:nvPicPr>
        <p:blipFill rotWithShape="1">
          <a:blip r:embed="rId2"/>
          <a:srcRect r="182" b="-1"/>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spTree>
    <p:extLst>
      <p:ext uri="{BB962C8B-B14F-4D97-AF65-F5344CB8AC3E}">
        <p14:creationId xmlns:p14="http://schemas.microsoft.com/office/powerpoint/2010/main" val="1746394983"/>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2BC8FB-A590-5AF1-A449-17B5125BD31A}"/>
              </a:ext>
            </a:extLst>
          </p:cNvPr>
          <p:cNvSpPr txBox="1"/>
          <p:nvPr/>
        </p:nvSpPr>
        <p:spPr>
          <a:xfrm>
            <a:off x="3075984" y="519020"/>
            <a:ext cx="6945471" cy="646331"/>
          </a:xfrm>
          <a:prstGeom prst="rect">
            <a:avLst/>
          </a:prstGeom>
          <a:noFill/>
        </p:spPr>
        <p:txBody>
          <a:bodyPr wrap="square" rtlCol="0">
            <a:spAutoFit/>
          </a:bodyPr>
          <a:lstStyle/>
          <a:p>
            <a:r>
              <a:rPr lang="en-US" sz="3600" b="1" cap="all" dirty="0">
                <a:ln w="3175" cmpd="sng">
                  <a:noFill/>
                </a:ln>
                <a:latin typeface="+mj-lt"/>
                <a:ea typeface="+mj-ea"/>
                <a:cs typeface="+mj-cs"/>
              </a:rPr>
              <a:t>User Experience &amp; UI Design</a:t>
            </a:r>
          </a:p>
        </p:txBody>
      </p:sp>
      <p:sp>
        <p:nvSpPr>
          <p:cNvPr id="8" name="TextBox 7">
            <a:extLst>
              <a:ext uri="{FF2B5EF4-FFF2-40B4-BE49-F238E27FC236}">
                <a16:creationId xmlns:a16="http://schemas.microsoft.com/office/drawing/2014/main" id="{691F3B2B-0A5A-C333-FD67-DD523A35951B}"/>
              </a:ext>
            </a:extLst>
          </p:cNvPr>
          <p:cNvSpPr txBox="1"/>
          <p:nvPr/>
        </p:nvSpPr>
        <p:spPr>
          <a:xfrm>
            <a:off x="1974191" y="1696639"/>
            <a:ext cx="8708897" cy="3416320"/>
          </a:xfrm>
          <a:prstGeom prst="rect">
            <a:avLst/>
          </a:prstGeom>
          <a:noFill/>
        </p:spPr>
        <p:txBody>
          <a:bodyPr wrap="square" rtlCol="0">
            <a:spAutoFit/>
          </a:bodyPr>
          <a:lstStyle/>
          <a:p>
            <a:r>
              <a:rPr lang="en-US" sz="2400" b="1" dirty="0">
                <a:solidFill>
                  <a:schemeClr val="accent1">
                    <a:lumMod val="20000"/>
                    <a:lumOff val="80000"/>
                  </a:schemeClr>
                </a:solidFill>
              </a:rPr>
              <a:t>Design Process:</a:t>
            </a:r>
            <a:endParaRPr lang="en-US" altLang="en-US" sz="2400" b="1" dirty="0">
              <a:solidFill>
                <a:schemeClr val="accent1">
                  <a:lumMod val="20000"/>
                  <a:lumOff val="80000"/>
                </a:schemeClr>
              </a:solidFill>
            </a:endParaRPr>
          </a:p>
          <a:p>
            <a:pPr marL="800100" lvl="1" indent="-342900" defTabSz="914400" eaLnBrk="0" fontAlgn="base" hangingPunct="0">
              <a:spcBef>
                <a:spcPct val="0"/>
              </a:spcBef>
              <a:spcAft>
                <a:spcPct val="0"/>
              </a:spcAft>
              <a:buFont typeface="Arial" panose="020B0604020202020204" pitchFamily="34" charset="0"/>
              <a:buChar char="•"/>
            </a:pPr>
            <a:r>
              <a:rPr lang="en-US" altLang="en-US" sz="2400" b="1" dirty="0">
                <a:solidFill>
                  <a:schemeClr val="accent1">
                    <a:lumMod val="20000"/>
                    <a:lumOff val="80000"/>
                  </a:schemeClr>
                </a:solidFill>
              </a:rPr>
              <a:t>Research and analysis of user needs.</a:t>
            </a:r>
          </a:p>
          <a:p>
            <a:pPr marL="800100" lvl="1" indent="-342900" defTabSz="914400" eaLnBrk="0" fontAlgn="base" hangingPunct="0">
              <a:spcBef>
                <a:spcPct val="0"/>
              </a:spcBef>
              <a:spcAft>
                <a:spcPct val="0"/>
              </a:spcAft>
              <a:buFont typeface="Arial" panose="020B0604020202020204" pitchFamily="34" charset="0"/>
              <a:buChar char="•"/>
            </a:pPr>
            <a:r>
              <a:rPr lang="en-US" altLang="en-US" sz="2400" b="1" dirty="0">
                <a:solidFill>
                  <a:schemeClr val="accent1">
                    <a:lumMod val="20000"/>
                    <a:lumOff val="80000"/>
                  </a:schemeClr>
                </a:solidFill>
              </a:rPr>
              <a:t>Creation of user personas.</a:t>
            </a:r>
          </a:p>
          <a:p>
            <a:pPr marL="800100" lvl="1" indent="-342900" defTabSz="914400" eaLnBrk="0" fontAlgn="base" hangingPunct="0">
              <a:spcBef>
                <a:spcPct val="0"/>
              </a:spcBef>
              <a:spcAft>
                <a:spcPct val="0"/>
              </a:spcAft>
              <a:buFont typeface="Arial" panose="020B0604020202020204" pitchFamily="34" charset="0"/>
              <a:buChar char="•"/>
            </a:pPr>
            <a:r>
              <a:rPr lang="en-US" altLang="en-US" sz="2400" b="1" dirty="0">
                <a:solidFill>
                  <a:schemeClr val="accent1">
                    <a:lumMod val="20000"/>
                    <a:lumOff val="80000"/>
                  </a:schemeClr>
                </a:solidFill>
              </a:rPr>
              <a:t>Wireframing and prototyping. </a:t>
            </a:r>
          </a:p>
          <a:p>
            <a:pPr marL="800100" lvl="1" indent="-342900" defTabSz="914400" eaLnBrk="0" fontAlgn="base" hangingPunct="0">
              <a:spcBef>
                <a:spcPct val="0"/>
              </a:spcBef>
              <a:spcAft>
                <a:spcPct val="0"/>
              </a:spcAft>
              <a:buFont typeface="Arial" panose="020B0604020202020204" pitchFamily="34" charset="0"/>
              <a:buChar char="•"/>
            </a:pPr>
            <a:endParaRPr lang="en-US" altLang="en-US" sz="2400" b="1" dirty="0">
              <a:solidFill>
                <a:schemeClr val="accent1">
                  <a:lumMod val="20000"/>
                  <a:lumOff val="80000"/>
                </a:schemeClr>
              </a:solidFill>
            </a:endParaRPr>
          </a:p>
          <a:p>
            <a:r>
              <a:rPr lang="en-US" sz="2400" b="1" dirty="0">
                <a:solidFill>
                  <a:schemeClr val="accent1">
                    <a:lumMod val="20000"/>
                    <a:lumOff val="80000"/>
                  </a:schemeClr>
                </a:solidFill>
              </a:rPr>
              <a:t>Key Features:</a:t>
            </a:r>
            <a:endParaRPr lang="en-US" altLang="en-US" sz="2400" b="1" dirty="0">
              <a:solidFill>
                <a:schemeClr val="accent1">
                  <a:lumMod val="20000"/>
                  <a:lumOff val="80000"/>
                </a:schemeClr>
              </a:solidFill>
            </a:endParaRPr>
          </a:p>
          <a:p>
            <a:pPr lvl="1" defTabSz="914400" eaLnBrk="0" fontAlgn="base" hangingPunct="0">
              <a:spcBef>
                <a:spcPct val="0"/>
              </a:spcBef>
              <a:spcAft>
                <a:spcPct val="0"/>
              </a:spcAft>
              <a:buFontTx/>
              <a:buChar char="•"/>
            </a:pPr>
            <a:r>
              <a:rPr lang="en-US" altLang="en-US" sz="2400" b="1" dirty="0">
                <a:solidFill>
                  <a:schemeClr val="accent1">
                    <a:lumMod val="20000"/>
                    <a:lumOff val="80000"/>
                  </a:schemeClr>
                </a:solidFill>
              </a:rPr>
              <a:t>Simplicity and usability.</a:t>
            </a:r>
          </a:p>
          <a:p>
            <a:pPr lvl="1" defTabSz="914400" eaLnBrk="0" fontAlgn="base" hangingPunct="0">
              <a:spcBef>
                <a:spcPct val="0"/>
              </a:spcBef>
              <a:spcAft>
                <a:spcPct val="0"/>
              </a:spcAft>
              <a:buFontTx/>
              <a:buChar char="•"/>
            </a:pPr>
            <a:r>
              <a:rPr lang="en-US" altLang="en-US" sz="2400" b="1" dirty="0">
                <a:solidFill>
                  <a:schemeClr val="accent1">
                    <a:lumMod val="20000"/>
                    <a:lumOff val="80000"/>
                  </a:schemeClr>
                </a:solidFill>
              </a:rPr>
              <a:t>Consistency in design elements.</a:t>
            </a:r>
          </a:p>
          <a:p>
            <a:pPr lvl="1" defTabSz="914400" eaLnBrk="0" fontAlgn="base" hangingPunct="0">
              <a:spcBef>
                <a:spcPct val="0"/>
              </a:spcBef>
              <a:spcAft>
                <a:spcPct val="0"/>
              </a:spcAft>
              <a:buFontTx/>
              <a:buChar char="•"/>
            </a:pPr>
            <a:r>
              <a:rPr lang="en-US" altLang="en-US" sz="2400" b="1" dirty="0">
                <a:solidFill>
                  <a:schemeClr val="accent1">
                    <a:lumMod val="20000"/>
                    <a:lumOff val="80000"/>
                  </a:schemeClr>
                </a:solidFill>
              </a:rPr>
              <a:t>Responsive design for different devices. </a:t>
            </a:r>
          </a:p>
        </p:txBody>
      </p:sp>
    </p:spTree>
    <p:extLst>
      <p:ext uri="{BB962C8B-B14F-4D97-AF65-F5344CB8AC3E}">
        <p14:creationId xmlns:p14="http://schemas.microsoft.com/office/powerpoint/2010/main" val="157233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335BBC8-E6CB-5830-86D7-24BE3CD551BF}"/>
              </a:ext>
            </a:extLst>
          </p:cNvPr>
          <p:cNvSpPr/>
          <p:nvPr/>
        </p:nvSpPr>
        <p:spPr>
          <a:xfrm>
            <a:off x="0" y="0"/>
            <a:ext cx="12192000" cy="6858000"/>
          </a:xfrm>
          <a:prstGeom prst="rect">
            <a:avLst/>
          </a:prstGeom>
          <a:blipFill>
            <a:blip r:embed="rId2"/>
            <a:stretch>
              <a:fillRect/>
            </a:stretch>
          </a:blip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8BFF5AE-64DD-E039-CD6B-5BADCAD2D30A}"/>
              </a:ext>
            </a:extLst>
          </p:cNvPr>
          <p:cNvSpPr txBox="1"/>
          <p:nvPr/>
        </p:nvSpPr>
        <p:spPr>
          <a:xfrm>
            <a:off x="1041722" y="1504709"/>
            <a:ext cx="10174146" cy="3154710"/>
          </a:xfrm>
          <a:prstGeom prst="rect">
            <a:avLst/>
          </a:prstGeom>
          <a:noFill/>
          <a:ln>
            <a:solidFill>
              <a:schemeClr val="accent6">
                <a:lumMod val="20000"/>
                <a:lumOff val="80000"/>
              </a:schemeClr>
            </a:solidFill>
          </a:ln>
        </p:spPr>
        <p:txBody>
          <a:bodyPr wrap="square" rtlCol="0">
            <a:spAutoFit/>
          </a:bodyPr>
          <a:lstStyle/>
          <a:p>
            <a:pPr algn="ctr"/>
            <a:r>
              <a:rPr lang="en-US" sz="19900" b="1" dirty="0">
                <a:solidFill>
                  <a:srgbClr val="6A9A75"/>
                </a:solidFill>
                <a:latin typeface="Aharoni" panose="02010803020104030203" pitchFamily="2" charset="-79"/>
                <a:cs typeface="Aharoni" panose="02010803020104030203" pitchFamily="2" charset="-79"/>
              </a:rPr>
              <a:t>TOOLS</a:t>
            </a:r>
          </a:p>
        </p:txBody>
      </p:sp>
    </p:spTree>
    <p:extLst>
      <p:ext uri="{BB962C8B-B14F-4D97-AF65-F5344CB8AC3E}">
        <p14:creationId xmlns:p14="http://schemas.microsoft.com/office/powerpoint/2010/main" val="3491500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12118621" y="5731835"/>
            <a:ext cx="73379" cy="440365"/>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82A98C"/>
            </a:solidFill>
          </p:spPr>
          <p:txBody>
            <a:bodyPr/>
            <a:lstStyle/>
            <a:p>
              <a:endParaRPr lang="en-US"/>
            </a:p>
          </p:txBody>
        </p:sp>
        <p:sp>
          <p:nvSpPr>
            <p:cNvPr id="4" name="TextBox 4"/>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grpSp>
        <p:nvGrpSpPr>
          <p:cNvPr id="38" name="Group 38"/>
          <p:cNvGrpSpPr/>
          <p:nvPr/>
        </p:nvGrpSpPr>
        <p:grpSpPr>
          <a:xfrm>
            <a:off x="7505363" y="2636428"/>
            <a:ext cx="695025" cy="31750"/>
            <a:chOff x="0" y="0"/>
            <a:chExt cx="274578" cy="12543"/>
          </a:xfrm>
        </p:grpSpPr>
        <p:sp>
          <p:nvSpPr>
            <p:cNvPr id="39" name="Freeform 39"/>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82A98C"/>
            </a:solidFill>
          </p:spPr>
          <p:txBody>
            <a:bodyPr/>
            <a:lstStyle/>
            <a:p>
              <a:endParaRPr lang="en-US"/>
            </a:p>
          </p:txBody>
        </p:sp>
        <p:sp>
          <p:nvSpPr>
            <p:cNvPr id="40" name="TextBox 40"/>
            <p:cNvSpPr txBox="1"/>
            <p:nvPr/>
          </p:nvSpPr>
          <p:spPr>
            <a:xfrm>
              <a:off x="0" y="-38100"/>
              <a:ext cx="274578" cy="50643"/>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540429" y="3688597"/>
            <a:ext cx="6108795" cy="61087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7" name="TextBox 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45" name="Group 45"/>
          <p:cNvGrpSpPr/>
          <p:nvPr/>
        </p:nvGrpSpPr>
        <p:grpSpPr>
          <a:xfrm rot="-2700000">
            <a:off x="11707020" y="112372"/>
            <a:ext cx="1695745" cy="1695745"/>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47" name="TextBox 4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48" name="Group 48"/>
          <p:cNvGrpSpPr/>
          <p:nvPr/>
        </p:nvGrpSpPr>
        <p:grpSpPr>
          <a:xfrm rot="-2700000">
            <a:off x="10442660" y="-1137851"/>
            <a:ext cx="1695745" cy="1695745"/>
            <a:chOff x="0" y="0"/>
            <a:chExt cx="812800" cy="812800"/>
          </a:xfrm>
        </p:grpSpPr>
        <p:sp>
          <p:nvSpPr>
            <p:cNvPr id="49" name="Freeform 4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50" name="TextBox 5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1" name="Group 51"/>
          <p:cNvGrpSpPr/>
          <p:nvPr/>
        </p:nvGrpSpPr>
        <p:grpSpPr>
          <a:xfrm rot="-2700000">
            <a:off x="11487594" y="-1378415"/>
            <a:ext cx="1695745" cy="2745321"/>
            <a:chOff x="0" y="0"/>
            <a:chExt cx="812800" cy="1315880"/>
          </a:xfrm>
        </p:grpSpPr>
        <p:sp>
          <p:nvSpPr>
            <p:cNvPr id="52" name="Freeform 52"/>
            <p:cNvSpPr/>
            <p:nvPr/>
          </p:nvSpPr>
          <p:spPr>
            <a:xfrm>
              <a:off x="0" y="0"/>
              <a:ext cx="812800" cy="1315880"/>
            </a:xfrm>
            <a:custGeom>
              <a:avLst/>
              <a:gdLst/>
              <a:ahLst/>
              <a:cxnLst/>
              <a:rect l="l" t="t" r="r" b="b"/>
              <a:pathLst>
                <a:path w="812800" h="1315880">
                  <a:moveTo>
                    <a:pt x="0" y="0"/>
                  </a:moveTo>
                  <a:lnTo>
                    <a:pt x="812800" y="0"/>
                  </a:lnTo>
                  <a:lnTo>
                    <a:pt x="812800" y="1315880"/>
                  </a:lnTo>
                  <a:lnTo>
                    <a:pt x="0" y="1315880"/>
                  </a:lnTo>
                  <a:close/>
                </a:path>
              </a:pathLst>
            </a:custGeom>
            <a:solidFill>
              <a:srgbClr val="82A98C">
                <a:alpha val="16863"/>
              </a:srgbClr>
            </a:solidFill>
          </p:spPr>
          <p:txBody>
            <a:bodyPr/>
            <a:lstStyle/>
            <a:p>
              <a:endParaRPr lang="en-US"/>
            </a:p>
          </p:txBody>
        </p:sp>
        <p:sp>
          <p:nvSpPr>
            <p:cNvPr id="53" name="TextBox 53"/>
            <p:cNvSpPr txBox="1"/>
            <p:nvPr/>
          </p:nvSpPr>
          <p:spPr>
            <a:xfrm>
              <a:off x="0" y="-38100"/>
              <a:ext cx="812800" cy="135398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4" name="Group 54"/>
          <p:cNvGrpSpPr/>
          <p:nvPr/>
        </p:nvGrpSpPr>
        <p:grpSpPr>
          <a:xfrm rot="-2700000">
            <a:off x="11503393" y="-930491"/>
            <a:ext cx="1695745" cy="1695745"/>
            <a:chOff x="0" y="0"/>
            <a:chExt cx="812800" cy="812800"/>
          </a:xfrm>
        </p:grpSpPr>
        <p:sp>
          <p:nvSpPr>
            <p:cNvPr id="55" name="Freeform 5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56" name="TextBox 56"/>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57" name="AutoShape 57"/>
          <p:cNvSpPr/>
          <p:nvPr/>
        </p:nvSpPr>
        <p:spPr>
          <a:xfrm>
            <a:off x="334548" y="255932"/>
            <a:ext cx="2163558" cy="0"/>
          </a:xfrm>
          <a:prstGeom prst="line">
            <a:avLst/>
          </a:prstGeom>
          <a:ln w="47625" cap="flat">
            <a:solidFill>
              <a:srgbClr val="82A98C"/>
            </a:solidFill>
            <a:prstDash val="solid"/>
            <a:headEnd type="none" w="sm" len="sm"/>
            <a:tailEnd type="none" w="sm" len="sm"/>
          </a:ln>
        </p:spPr>
        <p:txBody>
          <a:bodyPr/>
          <a:lstStyle/>
          <a:p>
            <a:endParaRPr lang="en-US"/>
          </a:p>
        </p:txBody>
      </p:sp>
      <p:sp>
        <p:nvSpPr>
          <p:cNvPr id="58" name="AutoShape 58"/>
          <p:cNvSpPr/>
          <p:nvPr/>
        </p:nvSpPr>
        <p:spPr>
          <a:xfrm rot="5400000">
            <a:off x="-1652151" y="2226142"/>
            <a:ext cx="3973396" cy="0"/>
          </a:xfrm>
          <a:prstGeom prst="line">
            <a:avLst/>
          </a:prstGeom>
          <a:ln w="47625" cap="flat">
            <a:solidFill>
              <a:srgbClr val="82A98C"/>
            </a:solidFill>
            <a:prstDash val="solid"/>
            <a:headEnd type="none" w="sm" len="sm"/>
            <a:tailEnd type="none" w="sm" len="sm"/>
          </a:ln>
        </p:spPr>
        <p:txBody>
          <a:bodyPr/>
          <a:lstStyle/>
          <a:p>
            <a:endParaRPr lang="en-US"/>
          </a:p>
        </p:txBody>
      </p:sp>
      <p:sp>
        <p:nvSpPr>
          <p:cNvPr id="59" name="Rectangle 58">
            <a:extLst>
              <a:ext uri="{FF2B5EF4-FFF2-40B4-BE49-F238E27FC236}">
                <a16:creationId xmlns:a16="http://schemas.microsoft.com/office/drawing/2014/main" id="{C707D7B8-A861-6706-9282-58C502745846}"/>
              </a:ext>
            </a:extLst>
          </p:cNvPr>
          <p:cNvSpPr/>
          <p:nvPr/>
        </p:nvSpPr>
        <p:spPr>
          <a:xfrm>
            <a:off x="10091459" y="-1632114"/>
            <a:ext cx="4097151" cy="15647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0" name="Rectangle 59">
            <a:extLst>
              <a:ext uri="{FF2B5EF4-FFF2-40B4-BE49-F238E27FC236}">
                <a16:creationId xmlns:a16="http://schemas.microsoft.com/office/drawing/2014/main" id="{20A00226-8B54-6DB4-C022-1ACE1D4F4667}"/>
              </a:ext>
            </a:extLst>
          </p:cNvPr>
          <p:cNvSpPr/>
          <p:nvPr/>
        </p:nvSpPr>
        <p:spPr>
          <a:xfrm>
            <a:off x="12228535" y="-207079"/>
            <a:ext cx="1764867" cy="3683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1" name="Rectangle 60">
            <a:extLst>
              <a:ext uri="{FF2B5EF4-FFF2-40B4-BE49-F238E27FC236}">
                <a16:creationId xmlns:a16="http://schemas.microsoft.com/office/drawing/2014/main" id="{312D8FE2-BCC2-4121-653F-A90E477159F8}"/>
              </a:ext>
            </a:extLst>
          </p:cNvPr>
          <p:cNvSpPr/>
          <p:nvPr/>
        </p:nvSpPr>
        <p:spPr>
          <a:xfrm>
            <a:off x="0" y="6870992"/>
            <a:ext cx="8280970" cy="3191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8" name="Picture 7" descr="A screenshot of a computer&#10;&#10;Description automatically generated">
            <a:extLst>
              <a:ext uri="{FF2B5EF4-FFF2-40B4-BE49-F238E27FC236}">
                <a16:creationId xmlns:a16="http://schemas.microsoft.com/office/drawing/2014/main" id="{A21B26CA-4BF1-D576-1643-5BC7B6131E96}"/>
              </a:ext>
            </a:extLst>
          </p:cNvPr>
          <p:cNvPicPr>
            <a:picLocks noChangeAspect="1"/>
          </p:cNvPicPr>
          <p:nvPr/>
        </p:nvPicPr>
        <p:blipFill rotWithShape="1">
          <a:blip r:embed="rId2">
            <a:extLst>
              <a:ext uri="{28A0092B-C50C-407E-A947-70E740481C1C}">
                <a14:useLocalDpi xmlns:a14="http://schemas.microsoft.com/office/drawing/2010/main" val="0"/>
              </a:ext>
            </a:extLst>
          </a:blip>
          <a:srcRect t="15974" b="12809"/>
          <a:stretch/>
        </p:blipFill>
        <p:spPr>
          <a:xfrm>
            <a:off x="381649" y="312688"/>
            <a:ext cx="11475804" cy="3754561"/>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9" name="TextBox 8">
            <a:extLst>
              <a:ext uri="{FF2B5EF4-FFF2-40B4-BE49-F238E27FC236}">
                <a16:creationId xmlns:a16="http://schemas.microsoft.com/office/drawing/2014/main" id="{C0D32753-2053-4057-2366-4E8F37D3036E}"/>
              </a:ext>
            </a:extLst>
          </p:cNvPr>
          <p:cNvSpPr txBox="1"/>
          <p:nvPr/>
        </p:nvSpPr>
        <p:spPr>
          <a:xfrm>
            <a:off x="2016596" y="4760081"/>
            <a:ext cx="3418990" cy="141211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800" b="1" dirty="0">
                <a:latin typeface="+mj-lt"/>
                <a:ea typeface="+mj-ea"/>
                <a:cs typeface="+mj-cs"/>
              </a:rPr>
              <a:t>UI &amp; UX</a:t>
            </a:r>
          </a:p>
        </p:txBody>
      </p:sp>
      <p:pic>
        <p:nvPicPr>
          <p:cNvPr id="10" name="Picture 9" descr="A picture containing colorfulness, graphics, circle, design&#10;&#10;Description automatically generated">
            <a:extLst>
              <a:ext uri="{FF2B5EF4-FFF2-40B4-BE49-F238E27FC236}">
                <a16:creationId xmlns:a16="http://schemas.microsoft.com/office/drawing/2014/main" id="{D462C616-48BB-2306-EBD6-0AA8C09ED2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8446" y="4770565"/>
            <a:ext cx="730952" cy="1098424"/>
          </a:xfrm>
          <a:prstGeom prst="rect">
            <a:avLst/>
          </a:prstGeom>
        </p:spPr>
      </p:pic>
    </p:spTree>
    <p:extLst>
      <p:ext uri="{BB962C8B-B14F-4D97-AF65-F5344CB8AC3E}">
        <p14:creationId xmlns:p14="http://schemas.microsoft.com/office/powerpoint/2010/main" val="1728687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12118621" y="5731835"/>
            <a:ext cx="73379" cy="440365"/>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82A98C"/>
            </a:solidFill>
          </p:spPr>
          <p:txBody>
            <a:bodyPr/>
            <a:lstStyle/>
            <a:p>
              <a:endParaRPr lang="en-US"/>
            </a:p>
          </p:txBody>
        </p:sp>
        <p:sp>
          <p:nvSpPr>
            <p:cNvPr id="4" name="TextBox 4"/>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540429" y="3688597"/>
            <a:ext cx="6108795" cy="61087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7" name="TextBox 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45" name="Group 45"/>
          <p:cNvGrpSpPr/>
          <p:nvPr/>
        </p:nvGrpSpPr>
        <p:grpSpPr>
          <a:xfrm rot="-2700000">
            <a:off x="11707020" y="112372"/>
            <a:ext cx="1695745" cy="1695745"/>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47" name="TextBox 4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48" name="Group 48"/>
          <p:cNvGrpSpPr/>
          <p:nvPr/>
        </p:nvGrpSpPr>
        <p:grpSpPr>
          <a:xfrm rot="-2700000">
            <a:off x="10442660" y="-1137851"/>
            <a:ext cx="1695745" cy="1695745"/>
            <a:chOff x="0" y="0"/>
            <a:chExt cx="812800" cy="812800"/>
          </a:xfrm>
        </p:grpSpPr>
        <p:sp>
          <p:nvSpPr>
            <p:cNvPr id="49" name="Freeform 4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50" name="TextBox 5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1" name="Group 51"/>
          <p:cNvGrpSpPr/>
          <p:nvPr/>
        </p:nvGrpSpPr>
        <p:grpSpPr>
          <a:xfrm rot="-2700000">
            <a:off x="11487594" y="-1378415"/>
            <a:ext cx="1695745" cy="2745321"/>
            <a:chOff x="0" y="0"/>
            <a:chExt cx="812800" cy="1315880"/>
          </a:xfrm>
        </p:grpSpPr>
        <p:sp>
          <p:nvSpPr>
            <p:cNvPr id="52" name="Freeform 52"/>
            <p:cNvSpPr/>
            <p:nvPr/>
          </p:nvSpPr>
          <p:spPr>
            <a:xfrm>
              <a:off x="0" y="0"/>
              <a:ext cx="812800" cy="1315880"/>
            </a:xfrm>
            <a:custGeom>
              <a:avLst/>
              <a:gdLst/>
              <a:ahLst/>
              <a:cxnLst/>
              <a:rect l="l" t="t" r="r" b="b"/>
              <a:pathLst>
                <a:path w="812800" h="1315880">
                  <a:moveTo>
                    <a:pt x="0" y="0"/>
                  </a:moveTo>
                  <a:lnTo>
                    <a:pt x="812800" y="0"/>
                  </a:lnTo>
                  <a:lnTo>
                    <a:pt x="812800" y="1315880"/>
                  </a:lnTo>
                  <a:lnTo>
                    <a:pt x="0" y="1315880"/>
                  </a:lnTo>
                  <a:close/>
                </a:path>
              </a:pathLst>
            </a:custGeom>
            <a:solidFill>
              <a:srgbClr val="82A98C">
                <a:alpha val="16863"/>
              </a:srgbClr>
            </a:solidFill>
          </p:spPr>
          <p:txBody>
            <a:bodyPr/>
            <a:lstStyle/>
            <a:p>
              <a:endParaRPr lang="en-US"/>
            </a:p>
          </p:txBody>
        </p:sp>
        <p:sp>
          <p:nvSpPr>
            <p:cNvPr id="53" name="TextBox 53"/>
            <p:cNvSpPr txBox="1"/>
            <p:nvPr/>
          </p:nvSpPr>
          <p:spPr>
            <a:xfrm>
              <a:off x="0" y="-38100"/>
              <a:ext cx="812800" cy="135398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4" name="Group 54"/>
          <p:cNvGrpSpPr/>
          <p:nvPr/>
        </p:nvGrpSpPr>
        <p:grpSpPr>
          <a:xfrm rot="-2700000">
            <a:off x="11503393" y="-930491"/>
            <a:ext cx="1695745" cy="1695745"/>
            <a:chOff x="0" y="0"/>
            <a:chExt cx="812800" cy="812800"/>
          </a:xfrm>
        </p:grpSpPr>
        <p:sp>
          <p:nvSpPr>
            <p:cNvPr id="55" name="Freeform 5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56" name="TextBox 56"/>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57" name="AutoShape 57"/>
          <p:cNvSpPr/>
          <p:nvPr/>
        </p:nvSpPr>
        <p:spPr>
          <a:xfrm>
            <a:off x="334548" y="255932"/>
            <a:ext cx="2163558" cy="0"/>
          </a:xfrm>
          <a:prstGeom prst="line">
            <a:avLst/>
          </a:prstGeom>
          <a:ln w="47625" cap="flat">
            <a:solidFill>
              <a:srgbClr val="82A98C"/>
            </a:solidFill>
            <a:prstDash val="solid"/>
            <a:headEnd type="none" w="sm" len="sm"/>
            <a:tailEnd type="none" w="sm" len="sm"/>
          </a:ln>
        </p:spPr>
        <p:txBody>
          <a:bodyPr/>
          <a:lstStyle/>
          <a:p>
            <a:endParaRPr lang="en-US"/>
          </a:p>
        </p:txBody>
      </p:sp>
      <p:sp>
        <p:nvSpPr>
          <p:cNvPr id="58" name="AutoShape 58"/>
          <p:cNvSpPr/>
          <p:nvPr/>
        </p:nvSpPr>
        <p:spPr>
          <a:xfrm rot="5400000">
            <a:off x="-1652151" y="2226142"/>
            <a:ext cx="3973396" cy="0"/>
          </a:xfrm>
          <a:prstGeom prst="line">
            <a:avLst/>
          </a:prstGeom>
          <a:ln w="47625" cap="flat">
            <a:solidFill>
              <a:srgbClr val="82A98C"/>
            </a:solidFill>
            <a:prstDash val="solid"/>
            <a:headEnd type="none" w="sm" len="sm"/>
            <a:tailEnd type="none" w="sm" len="sm"/>
          </a:ln>
        </p:spPr>
        <p:txBody>
          <a:bodyPr/>
          <a:lstStyle/>
          <a:p>
            <a:endParaRPr lang="en-US"/>
          </a:p>
        </p:txBody>
      </p:sp>
      <p:sp>
        <p:nvSpPr>
          <p:cNvPr id="59" name="Rectangle 58">
            <a:extLst>
              <a:ext uri="{FF2B5EF4-FFF2-40B4-BE49-F238E27FC236}">
                <a16:creationId xmlns:a16="http://schemas.microsoft.com/office/drawing/2014/main" id="{C707D7B8-A861-6706-9282-58C502745846}"/>
              </a:ext>
            </a:extLst>
          </p:cNvPr>
          <p:cNvSpPr/>
          <p:nvPr/>
        </p:nvSpPr>
        <p:spPr>
          <a:xfrm>
            <a:off x="10091459" y="-1632114"/>
            <a:ext cx="4097151" cy="15647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0" name="Rectangle 59">
            <a:extLst>
              <a:ext uri="{FF2B5EF4-FFF2-40B4-BE49-F238E27FC236}">
                <a16:creationId xmlns:a16="http://schemas.microsoft.com/office/drawing/2014/main" id="{20A00226-8B54-6DB4-C022-1ACE1D4F4667}"/>
              </a:ext>
            </a:extLst>
          </p:cNvPr>
          <p:cNvSpPr/>
          <p:nvPr/>
        </p:nvSpPr>
        <p:spPr>
          <a:xfrm>
            <a:off x="12228535" y="-207079"/>
            <a:ext cx="1764867" cy="3683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1" name="Rectangle 60">
            <a:extLst>
              <a:ext uri="{FF2B5EF4-FFF2-40B4-BE49-F238E27FC236}">
                <a16:creationId xmlns:a16="http://schemas.microsoft.com/office/drawing/2014/main" id="{312D8FE2-BCC2-4121-653F-A90E477159F8}"/>
              </a:ext>
            </a:extLst>
          </p:cNvPr>
          <p:cNvSpPr/>
          <p:nvPr/>
        </p:nvSpPr>
        <p:spPr>
          <a:xfrm>
            <a:off x="0" y="6870992"/>
            <a:ext cx="8280970" cy="3191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 name="TextBox 10">
            <a:extLst>
              <a:ext uri="{FF2B5EF4-FFF2-40B4-BE49-F238E27FC236}">
                <a16:creationId xmlns:a16="http://schemas.microsoft.com/office/drawing/2014/main" id="{4EAF11F1-7A03-B23D-7186-BC12BDBBF238}"/>
              </a:ext>
            </a:extLst>
          </p:cNvPr>
          <p:cNvSpPr txBox="1"/>
          <p:nvPr/>
        </p:nvSpPr>
        <p:spPr>
          <a:xfrm>
            <a:off x="2144168" y="4131462"/>
            <a:ext cx="3659777" cy="28209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latin typeface="+mj-lt"/>
                <a:ea typeface="+mj-ea"/>
                <a:cs typeface="+mj-cs"/>
              </a:rPr>
              <a:t>FRONT-END TOOLS</a:t>
            </a:r>
          </a:p>
        </p:txBody>
      </p:sp>
      <p:sp>
        <p:nvSpPr>
          <p:cNvPr id="19" name="TextBox 18">
            <a:extLst>
              <a:ext uri="{FF2B5EF4-FFF2-40B4-BE49-F238E27FC236}">
                <a16:creationId xmlns:a16="http://schemas.microsoft.com/office/drawing/2014/main" id="{8D2AC278-F508-4B9C-5AC7-DC47F4CE29EE}"/>
              </a:ext>
            </a:extLst>
          </p:cNvPr>
          <p:cNvSpPr txBox="1"/>
          <p:nvPr/>
        </p:nvSpPr>
        <p:spPr>
          <a:xfrm>
            <a:off x="7475255" y="395214"/>
            <a:ext cx="4864516" cy="5668924"/>
          </a:xfrm>
          <a:prstGeom prst="rect">
            <a:avLst/>
          </a:prstGeom>
          <a:noFill/>
        </p:spPr>
        <p:txBody>
          <a:bodyPr wrap="square">
            <a:spAutoFit/>
          </a:bodyPr>
          <a:lstStyle/>
          <a:p>
            <a:pPr defTabSz="722376">
              <a:lnSpc>
                <a:spcPts val="3160"/>
              </a:lnSpc>
              <a:spcAft>
                <a:spcPts val="600"/>
              </a:spcAft>
            </a:pPr>
            <a:r>
              <a:rPr lang="en-US" sz="1896" kern="1200" dirty="0">
                <a:solidFill>
                  <a:srgbClr val="262626"/>
                </a:solidFill>
                <a:latin typeface="Goudy Old Style" panose="02020502050305020303" pitchFamily="18" charset="0"/>
                <a:ea typeface="Roboto Slab"/>
                <a:cs typeface="+mn-cs"/>
              </a:rPr>
              <a:t>- HTML </a:t>
            </a:r>
            <a:br>
              <a:rPr lang="en-US" sz="1896" kern="1200" dirty="0">
                <a:solidFill>
                  <a:srgbClr val="262626"/>
                </a:solidFill>
                <a:latin typeface="Goudy Old Style" panose="02020502050305020303" pitchFamily="18" charset="0"/>
                <a:ea typeface="Roboto Slab"/>
                <a:cs typeface="+mn-cs"/>
              </a:rPr>
            </a:br>
            <a:r>
              <a:rPr lang="en-US" sz="1896" kern="1200" dirty="0">
                <a:solidFill>
                  <a:srgbClr val="262626"/>
                </a:solidFill>
                <a:latin typeface="Goudy Old Style" panose="02020502050305020303" pitchFamily="18" charset="0"/>
                <a:ea typeface="Roboto Slab"/>
                <a:cs typeface="+mn-cs"/>
              </a:rPr>
              <a:t>- CSS </a:t>
            </a:r>
            <a:br>
              <a:rPr lang="en-US" sz="1896" kern="1200" dirty="0">
                <a:solidFill>
                  <a:srgbClr val="262626"/>
                </a:solidFill>
                <a:latin typeface="Goudy Old Style" panose="02020502050305020303" pitchFamily="18" charset="0"/>
                <a:ea typeface="Roboto Slab"/>
                <a:cs typeface="+mn-cs"/>
              </a:rPr>
            </a:br>
            <a:r>
              <a:rPr lang="en-US" sz="1896" kern="1200" dirty="0">
                <a:solidFill>
                  <a:srgbClr val="262626"/>
                </a:solidFill>
                <a:latin typeface="Goudy Old Style" panose="02020502050305020303" pitchFamily="18" charset="0"/>
                <a:ea typeface="Roboto Slab"/>
                <a:cs typeface="+mn-cs"/>
              </a:rPr>
              <a:t>- JAVASCRIPT</a:t>
            </a:r>
          </a:p>
          <a:p>
            <a:pPr defTabSz="722376">
              <a:lnSpc>
                <a:spcPts val="3160"/>
              </a:lnSpc>
              <a:spcAft>
                <a:spcPts val="600"/>
              </a:spcAft>
            </a:pPr>
            <a:r>
              <a:rPr lang="en-US" sz="1896" kern="1200" dirty="0">
                <a:solidFill>
                  <a:srgbClr val="262626"/>
                </a:solidFill>
                <a:latin typeface="Goudy Old Style" panose="02020502050305020303" pitchFamily="18" charset="0"/>
                <a:ea typeface="Roboto Slab"/>
                <a:cs typeface="+mn-cs"/>
              </a:rPr>
              <a:t>- BOOTSTRAP</a:t>
            </a:r>
          </a:p>
          <a:p>
            <a:pPr marL="270891" indent="-270891" defTabSz="722376">
              <a:lnSpc>
                <a:spcPts val="3160"/>
              </a:lnSpc>
              <a:spcAft>
                <a:spcPts val="600"/>
              </a:spcAft>
              <a:buFontTx/>
              <a:buChar char="-"/>
            </a:pPr>
            <a:r>
              <a:rPr lang="en-US" sz="1896" kern="1200" dirty="0">
                <a:solidFill>
                  <a:srgbClr val="262626"/>
                </a:solidFill>
                <a:latin typeface="Goudy Old Style" panose="02020502050305020303" pitchFamily="18" charset="0"/>
                <a:ea typeface="Roboto Slab"/>
                <a:cs typeface="+mn-cs"/>
              </a:rPr>
              <a:t>REACT</a:t>
            </a:r>
          </a:p>
          <a:p>
            <a:pPr marL="270891" indent="-270891" defTabSz="722376">
              <a:lnSpc>
                <a:spcPts val="3160"/>
              </a:lnSpc>
              <a:spcAft>
                <a:spcPts val="600"/>
              </a:spcAft>
              <a:buFontTx/>
              <a:buChar char="-"/>
            </a:pPr>
            <a:r>
              <a:rPr lang="en-US" sz="1896" kern="1200" dirty="0">
                <a:solidFill>
                  <a:srgbClr val="262626"/>
                </a:solidFill>
                <a:latin typeface="Goudy Old Style" panose="02020502050305020303" pitchFamily="18" charset="0"/>
                <a:ea typeface="Roboto Slab"/>
                <a:cs typeface="+mn-cs"/>
              </a:rPr>
              <a:t>FORMIK</a:t>
            </a:r>
          </a:p>
          <a:p>
            <a:pPr marL="270891" indent="-270891" defTabSz="722376">
              <a:lnSpc>
                <a:spcPts val="3160"/>
              </a:lnSpc>
              <a:spcAft>
                <a:spcPts val="600"/>
              </a:spcAft>
              <a:buFontTx/>
              <a:buChar char="-"/>
            </a:pPr>
            <a:r>
              <a:rPr lang="en-US" sz="1896" kern="1200" dirty="0">
                <a:solidFill>
                  <a:srgbClr val="262626"/>
                </a:solidFill>
                <a:latin typeface="Goudy Old Style" panose="02020502050305020303" pitchFamily="18" charset="0"/>
                <a:ea typeface="Roboto Slab"/>
                <a:cs typeface="+mn-cs"/>
              </a:rPr>
              <a:t>YUP</a:t>
            </a:r>
          </a:p>
          <a:p>
            <a:pPr marL="270891" indent="-270891" defTabSz="722376">
              <a:lnSpc>
                <a:spcPts val="3160"/>
              </a:lnSpc>
              <a:spcAft>
                <a:spcPts val="600"/>
              </a:spcAft>
              <a:buFontTx/>
              <a:buChar char="-"/>
            </a:pPr>
            <a:r>
              <a:rPr lang="en-US" sz="1896" kern="1200" dirty="0" err="1">
                <a:solidFill>
                  <a:srgbClr val="262626"/>
                </a:solidFill>
                <a:latin typeface="Goudy Old Style" panose="02020502050305020303" pitchFamily="18" charset="0"/>
                <a:ea typeface="Roboto Slab"/>
                <a:cs typeface="+mn-cs"/>
              </a:rPr>
              <a:t>Axios</a:t>
            </a:r>
            <a:endParaRPr lang="en-US" sz="1896" kern="1200" dirty="0">
              <a:solidFill>
                <a:srgbClr val="262626"/>
              </a:solidFill>
              <a:latin typeface="Goudy Old Style" panose="02020502050305020303" pitchFamily="18" charset="0"/>
              <a:ea typeface="Roboto Slab"/>
              <a:cs typeface="+mn-cs"/>
            </a:endParaRPr>
          </a:p>
          <a:p>
            <a:pPr marL="632079" lvl="1" indent="-270891" defTabSz="722376">
              <a:lnSpc>
                <a:spcPts val="3160"/>
              </a:lnSpc>
              <a:spcAft>
                <a:spcPts val="600"/>
              </a:spcAft>
              <a:buFontTx/>
              <a:buChar char="-"/>
            </a:pPr>
            <a:r>
              <a:rPr lang="en-US" sz="1896" kern="1200" dirty="0">
                <a:solidFill>
                  <a:srgbClr val="262626"/>
                </a:solidFill>
                <a:latin typeface="Goudy Old Style" panose="02020502050305020303" pitchFamily="18" charset="0"/>
                <a:ea typeface="Roboto Slab"/>
                <a:cs typeface="+mn-cs"/>
              </a:rPr>
              <a:t>Interceptors</a:t>
            </a:r>
          </a:p>
          <a:p>
            <a:pPr marL="632079" lvl="1" indent="-270891" defTabSz="722376">
              <a:lnSpc>
                <a:spcPts val="3160"/>
              </a:lnSpc>
              <a:spcAft>
                <a:spcPts val="600"/>
              </a:spcAft>
              <a:buFontTx/>
              <a:buChar char="-"/>
            </a:pPr>
            <a:r>
              <a:rPr lang="en-US" sz="1896" kern="1200" dirty="0">
                <a:solidFill>
                  <a:srgbClr val="262626"/>
                </a:solidFill>
                <a:latin typeface="Goudy Old Style" panose="02020502050305020303" pitchFamily="18" charset="0"/>
                <a:ea typeface="Roboto Slab"/>
                <a:cs typeface="+mn-cs"/>
              </a:rPr>
              <a:t>Cross site forgery protection handling</a:t>
            </a:r>
          </a:p>
          <a:p>
            <a:pPr marL="632079" lvl="1" indent="-270891" defTabSz="722376">
              <a:lnSpc>
                <a:spcPts val="3160"/>
              </a:lnSpc>
              <a:spcAft>
                <a:spcPts val="600"/>
              </a:spcAft>
              <a:buFontTx/>
              <a:buChar char="-"/>
            </a:pPr>
            <a:r>
              <a:rPr lang="en-US" sz="1896" kern="1200" dirty="0">
                <a:solidFill>
                  <a:srgbClr val="262626"/>
                </a:solidFill>
                <a:latin typeface="Goudy Old Style" panose="02020502050305020303" pitchFamily="18" charset="0"/>
                <a:ea typeface="Roboto Slab"/>
                <a:cs typeface="+mn-cs"/>
              </a:rPr>
              <a:t>Cancelation tokens</a:t>
            </a:r>
          </a:p>
          <a:p>
            <a:pPr defTabSz="722376">
              <a:lnSpc>
                <a:spcPts val="3160"/>
              </a:lnSpc>
              <a:spcAft>
                <a:spcPts val="600"/>
              </a:spcAft>
            </a:pPr>
            <a:r>
              <a:rPr lang="en-US" sz="1896" kern="1200" dirty="0">
                <a:solidFill>
                  <a:srgbClr val="262626"/>
                </a:solidFill>
                <a:latin typeface="Goudy Old Style" panose="02020502050305020303" pitchFamily="18" charset="0"/>
                <a:ea typeface="Roboto Slab"/>
                <a:cs typeface="+mn-cs"/>
              </a:rPr>
              <a:t>-</a:t>
            </a:r>
            <a:r>
              <a:rPr lang="en-US" sz="1896" kern="1200" dirty="0">
                <a:solidFill>
                  <a:srgbClr val="262626"/>
                </a:solidFill>
                <a:latin typeface="Goudy Old Style" panose="02020502050305020303" pitchFamily="18" charset="0"/>
                <a:ea typeface="+mn-ea"/>
                <a:cs typeface="+mn-cs"/>
              </a:rPr>
              <a:t> </a:t>
            </a:r>
            <a:r>
              <a:rPr lang="en-US" sz="1896" kern="1200" dirty="0" err="1">
                <a:solidFill>
                  <a:srgbClr val="262626"/>
                </a:solidFill>
                <a:latin typeface="Goudy Old Style" panose="02020502050305020303" pitchFamily="18" charset="0"/>
                <a:ea typeface="+mn-ea"/>
                <a:cs typeface="+mn-cs"/>
              </a:rPr>
              <a:t>SweetAlert</a:t>
            </a:r>
            <a:endParaRPr lang="en-US" sz="2400" dirty="0">
              <a:solidFill>
                <a:srgbClr val="262626"/>
              </a:solidFill>
              <a:latin typeface="Goudy Old Style" panose="02020502050305020303" pitchFamily="18" charset="0"/>
              <a:ea typeface="Roboto Slab"/>
            </a:endParaRPr>
          </a:p>
        </p:txBody>
      </p:sp>
      <p:pic>
        <p:nvPicPr>
          <p:cNvPr id="20" name="Picture 19">
            <a:extLst>
              <a:ext uri="{FF2B5EF4-FFF2-40B4-BE49-F238E27FC236}">
                <a16:creationId xmlns:a16="http://schemas.microsoft.com/office/drawing/2014/main" id="{6A0D2FAA-19E2-D854-CC61-65DB898F85AC}"/>
              </a:ext>
            </a:extLst>
          </p:cNvPr>
          <p:cNvPicPr>
            <a:picLocks noChangeAspect="1"/>
          </p:cNvPicPr>
          <p:nvPr/>
        </p:nvPicPr>
        <p:blipFill>
          <a:blip r:embed="rId2"/>
          <a:stretch>
            <a:fillRect/>
          </a:stretch>
        </p:blipFill>
        <p:spPr>
          <a:xfrm>
            <a:off x="8612444" y="395213"/>
            <a:ext cx="452582" cy="452582"/>
          </a:xfrm>
          <a:prstGeom prst="rect">
            <a:avLst/>
          </a:prstGeom>
        </p:spPr>
      </p:pic>
      <p:pic>
        <p:nvPicPr>
          <p:cNvPr id="21" name="Picture 20">
            <a:extLst>
              <a:ext uri="{FF2B5EF4-FFF2-40B4-BE49-F238E27FC236}">
                <a16:creationId xmlns:a16="http://schemas.microsoft.com/office/drawing/2014/main" id="{B9CB02A0-6667-77A9-1544-3484FD65CAE2}"/>
              </a:ext>
            </a:extLst>
          </p:cNvPr>
          <p:cNvPicPr>
            <a:picLocks noChangeAspect="1"/>
          </p:cNvPicPr>
          <p:nvPr/>
        </p:nvPicPr>
        <p:blipFill>
          <a:blip r:embed="rId3"/>
          <a:stretch>
            <a:fillRect/>
          </a:stretch>
        </p:blipFill>
        <p:spPr>
          <a:xfrm>
            <a:off x="8306947" y="832106"/>
            <a:ext cx="374719" cy="476915"/>
          </a:xfrm>
          <a:prstGeom prst="rect">
            <a:avLst/>
          </a:prstGeom>
        </p:spPr>
      </p:pic>
      <p:pic>
        <p:nvPicPr>
          <p:cNvPr id="22" name="Picture 21">
            <a:extLst>
              <a:ext uri="{FF2B5EF4-FFF2-40B4-BE49-F238E27FC236}">
                <a16:creationId xmlns:a16="http://schemas.microsoft.com/office/drawing/2014/main" id="{962F7D8D-0079-1EE9-1926-89AD96FAA4BD}"/>
              </a:ext>
            </a:extLst>
          </p:cNvPr>
          <p:cNvPicPr>
            <a:picLocks noChangeAspect="1"/>
          </p:cNvPicPr>
          <p:nvPr/>
        </p:nvPicPr>
        <p:blipFill>
          <a:blip r:embed="rId4"/>
          <a:stretch>
            <a:fillRect/>
          </a:stretch>
        </p:blipFill>
        <p:spPr>
          <a:xfrm>
            <a:off x="9272641" y="1234835"/>
            <a:ext cx="394185" cy="394185"/>
          </a:xfrm>
          <a:prstGeom prst="rect">
            <a:avLst/>
          </a:prstGeom>
        </p:spPr>
      </p:pic>
      <p:pic>
        <p:nvPicPr>
          <p:cNvPr id="23" name="Picture 22">
            <a:extLst>
              <a:ext uri="{FF2B5EF4-FFF2-40B4-BE49-F238E27FC236}">
                <a16:creationId xmlns:a16="http://schemas.microsoft.com/office/drawing/2014/main" id="{95010828-91EC-3E5B-7996-BFD2EACADFBE}"/>
              </a:ext>
            </a:extLst>
          </p:cNvPr>
          <p:cNvPicPr>
            <a:picLocks noChangeAspect="1"/>
          </p:cNvPicPr>
          <p:nvPr/>
        </p:nvPicPr>
        <p:blipFill>
          <a:blip r:embed="rId5"/>
          <a:stretch>
            <a:fillRect/>
          </a:stretch>
        </p:blipFill>
        <p:spPr>
          <a:xfrm>
            <a:off x="9290145" y="1702516"/>
            <a:ext cx="525580" cy="423384"/>
          </a:xfrm>
          <a:prstGeom prst="rect">
            <a:avLst/>
          </a:prstGeom>
        </p:spPr>
      </p:pic>
      <p:pic>
        <p:nvPicPr>
          <p:cNvPr id="24" name="Picture 23">
            <a:extLst>
              <a:ext uri="{FF2B5EF4-FFF2-40B4-BE49-F238E27FC236}">
                <a16:creationId xmlns:a16="http://schemas.microsoft.com/office/drawing/2014/main" id="{C97D719B-7602-46EB-DF06-B47FF41E8A6F}"/>
              </a:ext>
            </a:extLst>
          </p:cNvPr>
          <p:cNvPicPr>
            <a:picLocks noChangeAspect="1"/>
          </p:cNvPicPr>
          <p:nvPr/>
        </p:nvPicPr>
        <p:blipFill>
          <a:blip r:embed="rId6"/>
          <a:stretch>
            <a:fillRect/>
          </a:stretch>
        </p:blipFill>
        <p:spPr>
          <a:xfrm>
            <a:off x="8756005" y="3865473"/>
            <a:ext cx="618043" cy="155727"/>
          </a:xfrm>
          <a:prstGeom prst="rect">
            <a:avLst/>
          </a:prstGeom>
        </p:spPr>
      </p:pic>
      <p:pic>
        <p:nvPicPr>
          <p:cNvPr id="25" name="Picture 24">
            <a:extLst>
              <a:ext uri="{FF2B5EF4-FFF2-40B4-BE49-F238E27FC236}">
                <a16:creationId xmlns:a16="http://schemas.microsoft.com/office/drawing/2014/main" id="{A3250C3D-71D2-94A1-2CF7-479F4AC819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9341" y="2238790"/>
            <a:ext cx="404707" cy="404707"/>
          </a:xfrm>
          <a:prstGeom prst="rect">
            <a:avLst/>
          </a:prstGeom>
        </p:spPr>
      </p:pic>
      <p:pic>
        <p:nvPicPr>
          <p:cNvPr id="26" name="Picture 25" descr="A blue logo with black background&#10;&#10;Description automatically generated">
            <a:extLst>
              <a:ext uri="{FF2B5EF4-FFF2-40B4-BE49-F238E27FC236}">
                <a16:creationId xmlns:a16="http://schemas.microsoft.com/office/drawing/2014/main" id="{9F62E84F-61AD-21D6-0206-2547873867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2529" y="2724344"/>
            <a:ext cx="580406" cy="500823"/>
          </a:xfrm>
          <a:prstGeom prst="rect">
            <a:avLst/>
          </a:prstGeom>
        </p:spPr>
      </p:pic>
    </p:spTree>
    <p:extLst>
      <p:ext uri="{BB962C8B-B14F-4D97-AF65-F5344CB8AC3E}">
        <p14:creationId xmlns:p14="http://schemas.microsoft.com/office/powerpoint/2010/main" val="1832532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12118621" y="5731835"/>
            <a:ext cx="73379" cy="440365"/>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82A98C"/>
            </a:solidFill>
          </p:spPr>
          <p:txBody>
            <a:bodyPr/>
            <a:lstStyle/>
            <a:p>
              <a:endParaRPr lang="en-US"/>
            </a:p>
          </p:txBody>
        </p:sp>
        <p:sp>
          <p:nvSpPr>
            <p:cNvPr id="4" name="TextBox 4"/>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540429" y="3688597"/>
            <a:ext cx="6108795" cy="61087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7" name="TextBox 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57" name="AutoShape 57"/>
          <p:cNvSpPr/>
          <p:nvPr/>
        </p:nvSpPr>
        <p:spPr>
          <a:xfrm>
            <a:off x="334548" y="255932"/>
            <a:ext cx="2163558" cy="0"/>
          </a:xfrm>
          <a:prstGeom prst="line">
            <a:avLst/>
          </a:prstGeom>
          <a:ln w="47625" cap="flat">
            <a:solidFill>
              <a:srgbClr val="82A98C"/>
            </a:solidFill>
            <a:prstDash val="solid"/>
            <a:headEnd type="none" w="sm" len="sm"/>
            <a:tailEnd type="none" w="sm" len="sm"/>
          </a:ln>
        </p:spPr>
        <p:txBody>
          <a:bodyPr/>
          <a:lstStyle/>
          <a:p>
            <a:endParaRPr lang="en-US"/>
          </a:p>
        </p:txBody>
      </p:sp>
      <p:sp>
        <p:nvSpPr>
          <p:cNvPr id="58" name="AutoShape 58"/>
          <p:cNvSpPr/>
          <p:nvPr/>
        </p:nvSpPr>
        <p:spPr>
          <a:xfrm rot="5400000">
            <a:off x="-1652151" y="2226142"/>
            <a:ext cx="3973396" cy="0"/>
          </a:xfrm>
          <a:prstGeom prst="line">
            <a:avLst/>
          </a:prstGeom>
          <a:ln w="47625" cap="flat">
            <a:solidFill>
              <a:srgbClr val="82A98C"/>
            </a:solidFill>
            <a:prstDash val="solid"/>
            <a:headEnd type="none" w="sm" len="sm"/>
            <a:tailEnd type="none" w="sm" len="sm"/>
          </a:ln>
        </p:spPr>
        <p:txBody>
          <a:bodyPr/>
          <a:lstStyle/>
          <a:p>
            <a:endParaRPr lang="en-US"/>
          </a:p>
        </p:txBody>
      </p:sp>
      <p:sp>
        <p:nvSpPr>
          <p:cNvPr id="59" name="Rectangle 58">
            <a:extLst>
              <a:ext uri="{FF2B5EF4-FFF2-40B4-BE49-F238E27FC236}">
                <a16:creationId xmlns:a16="http://schemas.microsoft.com/office/drawing/2014/main" id="{C707D7B8-A861-6706-9282-58C502745846}"/>
              </a:ext>
            </a:extLst>
          </p:cNvPr>
          <p:cNvSpPr/>
          <p:nvPr/>
        </p:nvSpPr>
        <p:spPr>
          <a:xfrm>
            <a:off x="10091459" y="-1632114"/>
            <a:ext cx="4097151" cy="15647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0" name="Rectangle 59">
            <a:extLst>
              <a:ext uri="{FF2B5EF4-FFF2-40B4-BE49-F238E27FC236}">
                <a16:creationId xmlns:a16="http://schemas.microsoft.com/office/drawing/2014/main" id="{20A00226-8B54-6DB4-C022-1ACE1D4F4667}"/>
              </a:ext>
            </a:extLst>
          </p:cNvPr>
          <p:cNvSpPr/>
          <p:nvPr/>
        </p:nvSpPr>
        <p:spPr>
          <a:xfrm>
            <a:off x="12228535" y="-207079"/>
            <a:ext cx="1764867" cy="3683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1" name="Rectangle 60">
            <a:extLst>
              <a:ext uri="{FF2B5EF4-FFF2-40B4-BE49-F238E27FC236}">
                <a16:creationId xmlns:a16="http://schemas.microsoft.com/office/drawing/2014/main" id="{312D8FE2-BCC2-4121-653F-A90E477159F8}"/>
              </a:ext>
            </a:extLst>
          </p:cNvPr>
          <p:cNvSpPr/>
          <p:nvPr/>
        </p:nvSpPr>
        <p:spPr>
          <a:xfrm>
            <a:off x="0" y="6870992"/>
            <a:ext cx="8280970" cy="3191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 name="TextBox 10">
            <a:extLst>
              <a:ext uri="{FF2B5EF4-FFF2-40B4-BE49-F238E27FC236}">
                <a16:creationId xmlns:a16="http://schemas.microsoft.com/office/drawing/2014/main" id="{4EAF11F1-7A03-B23D-7186-BC12BDBBF238}"/>
              </a:ext>
            </a:extLst>
          </p:cNvPr>
          <p:cNvSpPr txBox="1"/>
          <p:nvPr/>
        </p:nvSpPr>
        <p:spPr>
          <a:xfrm>
            <a:off x="2144168" y="4131462"/>
            <a:ext cx="3659777" cy="28209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mj-lt"/>
                <a:ea typeface="+mj-ea"/>
                <a:cs typeface="+mj-cs"/>
              </a:rPr>
              <a:t>BACK</a:t>
            </a:r>
            <a:r>
              <a:rPr lang="en-US" sz="4000" kern="1200" dirty="0">
                <a:latin typeface="+mj-lt"/>
                <a:ea typeface="+mj-ea"/>
                <a:cs typeface="+mj-cs"/>
              </a:rPr>
              <a:t>-END TOOLS</a:t>
            </a:r>
          </a:p>
        </p:txBody>
      </p:sp>
      <p:pic>
        <p:nvPicPr>
          <p:cNvPr id="8" name="Picture 7" descr="A logo with a black background&#10;&#10;Description automatically generated">
            <a:extLst>
              <a:ext uri="{FF2B5EF4-FFF2-40B4-BE49-F238E27FC236}">
                <a16:creationId xmlns:a16="http://schemas.microsoft.com/office/drawing/2014/main" id="{61806484-3AD7-E27E-3252-8628066DE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4706" y="239444"/>
            <a:ext cx="1508778" cy="942986"/>
          </a:xfrm>
          <a:prstGeom prst="rect">
            <a:avLst/>
          </a:prstGeom>
        </p:spPr>
      </p:pic>
      <p:pic>
        <p:nvPicPr>
          <p:cNvPr id="9" name="Picture 8" descr="A logo of a dolphin&#10;&#10;Description automatically generated">
            <a:extLst>
              <a:ext uri="{FF2B5EF4-FFF2-40B4-BE49-F238E27FC236}">
                <a16:creationId xmlns:a16="http://schemas.microsoft.com/office/drawing/2014/main" id="{45439899-DC42-CEB8-BFD5-B8594AAE67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6244" y="-151089"/>
            <a:ext cx="2708476" cy="1785588"/>
          </a:xfrm>
          <a:prstGeom prst="rect">
            <a:avLst/>
          </a:prstGeom>
        </p:spPr>
      </p:pic>
      <p:pic>
        <p:nvPicPr>
          <p:cNvPr id="10" name="Picture 9" descr="A logo with lines and letters&#10;&#10;Description automatically generated with medium confidence">
            <a:extLst>
              <a:ext uri="{FF2B5EF4-FFF2-40B4-BE49-F238E27FC236}">
                <a16:creationId xmlns:a16="http://schemas.microsoft.com/office/drawing/2014/main" id="{9AEAA0CB-B54F-D2D8-B74E-C62492FEC3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0379" y="2097917"/>
            <a:ext cx="3213079" cy="1419110"/>
          </a:xfrm>
          <a:prstGeom prst="rect">
            <a:avLst/>
          </a:prstGeom>
        </p:spPr>
      </p:pic>
      <p:pic>
        <p:nvPicPr>
          <p:cNvPr id="12" name="Picture 11">
            <a:extLst>
              <a:ext uri="{FF2B5EF4-FFF2-40B4-BE49-F238E27FC236}">
                <a16:creationId xmlns:a16="http://schemas.microsoft.com/office/drawing/2014/main" id="{5E740B48-2C41-7B10-7A79-DF828956A124}"/>
              </a:ext>
            </a:extLst>
          </p:cNvPr>
          <p:cNvPicPr>
            <a:picLocks noChangeAspect="1"/>
          </p:cNvPicPr>
          <p:nvPr/>
        </p:nvPicPr>
        <p:blipFill>
          <a:blip r:embed="rId5">
            <a:extLst>
              <a:ext uri="{28A0092B-C50C-407E-A947-70E740481C1C}">
                <a14:useLocalDpi xmlns:a14="http://schemas.microsoft.com/office/drawing/2010/main" val="0"/>
              </a:ext>
            </a:extLst>
          </a:blip>
          <a:srcRect l="18861" r="18861"/>
          <a:stretch/>
        </p:blipFill>
        <p:spPr>
          <a:xfrm>
            <a:off x="10572152" y="2236505"/>
            <a:ext cx="1118382" cy="1095008"/>
          </a:xfrm>
          <a:prstGeom prst="roundRect">
            <a:avLst>
              <a:gd name="adj" fmla="val 8594"/>
            </a:avLst>
          </a:prstGeom>
          <a:solidFill>
            <a:srgbClr val="FFFFFF">
              <a:shade val="85000"/>
            </a:srgbClr>
          </a:solidFill>
          <a:ln>
            <a:noFill/>
          </a:ln>
          <a:effectLst/>
        </p:spPr>
      </p:pic>
      <p:pic>
        <p:nvPicPr>
          <p:cNvPr id="13" name="Picture 12" descr="Logo, icon, company name&#10;&#10;Description automatically generated">
            <a:extLst>
              <a:ext uri="{FF2B5EF4-FFF2-40B4-BE49-F238E27FC236}">
                <a16:creationId xmlns:a16="http://schemas.microsoft.com/office/drawing/2014/main" id="{9C99F0D2-EA37-3C8C-624E-0F8507A838D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50" b="98000" l="333" r="97917">
                        <a14:foregroundMark x1="5917" y1="32417" x2="7083" y2="41167"/>
                        <a14:foregroundMark x1="7500" y1="66833" x2="7083" y2="70833"/>
                        <a14:foregroundMark x1="3083" y1="66000" x2="3083" y2="69167"/>
                        <a14:foregroundMark x1="1500" y1="32000" x2="1500" y2="35583"/>
                        <a14:foregroundMark x1="73917" y1="5167" x2="89500" y2="12833"/>
                        <a14:foregroundMark x1="71083" y1="93583" x2="79917" y2="91167"/>
                        <a14:foregroundMark x1="75083" y1="2000" x2="72667" y2="833"/>
                        <a14:foregroundMark x1="93917" y1="21167" x2="90667" y2="54833"/>
                        <a14:foregroundMark x1="87083" y1="74417" x2="94667" y2="59583"/>
                        <a14:foregroundMark x1="97083" y1="46833" x2="97917" y2="58000"/>
                        <a14:foregroundMark x1="97083" y1="80000" x2="73500" y2="98000"/>
                        <a14:foregroundMark x1="1500" y1="66833" x2="333" y2="66417"/>
                      </a14:backgroundRemoval>
                    </a14:imgEffect>
                  </a14:imgLayer>
                </a14:imgProps>
              </a:ext>
              <a:ext uri="{28A0092B-C50C-407E-A947-70E740481C1C}">
                <a14:useLocalDpi xmlns:a14="http://schemas.microsoft.com/office/drawing/2010/main" val="0"/>
              </a:ext>
            </a:extLst>
          </a:blip>
          <a:stretch>
            <a:fillRect/>
          </a:stretch>
        </p:blipFill>
        <p:spPr>
          <a:xfrm>
            <a:off x="10703008" y="4716039"/>
            <a:ext cx="751726" cy="751726"/>
          </a:xfrm>
          <a:prstGeom prst="rect">
            <a:avLst/>
          </a:prstGeom>
        </p:spPr>
      </p:pic>
      <p:pic>
        <p:nvPicPr>
          <p:cNvPr id="14" name="Picture 13" descr="A logo of a globe with sunglasses&#10;&#10;Description automatically generated">
            <a:extLst>
              <a:ext uri="{FF2B5EF4-FFF2-40B4-BE49-F238E27FC236}">
                <a16:creationId xmlns:a16="http://schemas.microsoft.com/office/drawing/2014/main" id="{6445844C-CA6A-A3EA-D4C6-BFB28C890A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1428" y="4595874"/>
            <a:ext cx="992056" cy="992056"/>
          </a:xfrm>
          <a:prstGeom prst="rect">
            <a:avLst/>
          </a:prstGeom>
        </p:spPr>
      </p:pic>
      <p:sp>
        <p:nvSpPr>
          <p:cNvPr id="16" name="TextBox 15">
            <a:extLst>
              <a:ext uri="{FF2B5EF4-FFF2-40B4-BE49-F238E27FC236}">
                <a16:creationId xmlns:a16="http://schemas.microsoft.com/office/drawing/2014/main" id="{B4935749-345F-5F0E-14A1-86DE241CD442}"/>
              </a:ext>
            </a:extLst>
          </p:cNvPr>
          <p:cNvSpPr txBox="1"/>
          <p:nvPr/>
        </p:nvSpPr>
        <p:spPr>
          <a:xfrm>
            <a:off x="7470059" y="1335018"/>
            <a:ext cx="1074172" cy="369332"/>
          </a:xfrm>
          <a:prstGeom prst="rect">
            <a:avLst/>
          </a:prstGeom>
          <a:noFill/>
        </p:spPr>
        <p:txBody>
          <a:bodyPr wrap="square">
            <a:spAutoFit/>
          </a:bodyPr>
          <a:lstStyle/>
          <a:p>
            <a:r>
              <a:rPr lang="en-US" sz="1800" dirty="0">
                <a:solidFill>
                  <a:srgbClr val="476950"/>
                </a:solidFill>
              </a:rPr>
              <a:t>Django</a:t>
            </a:r>
          </a:p>
        </p:txBody>
      </p:sp>
      <p:sp>
        <p:nvSpPr>
          <p:cNvPr id="18" name="TextBox 17">
            <a:extLst>
              <a:ext uri="{FF2B5EF4-FFF2-40B4-BE49-F238E27FC236}">
                <a16:creationId xmlns:a16="http://schemas.microsoft.com/office/drawing/2014/main" id="{C5B110D8-10EC-7583-FFB0-6821CFE49BB8}"/>
              </a:ext>
            </a:extLst>
          </p:cNvPr>
          <p:cNvSpPr txBox="1"/>
          <p:nvPr/>
        </p:nvSpPr>
        <p:spPr>
          <a:xfrm>
            <a:off x="10625229" y="1427294"/>
            <a:ext cx="1003727" cy="369332"/>
          </a:xfrm>
          <a:prstGeom prst="rect">
            <a:avLst/>
          </a:prstGeom>
          <a:noFill/>
        </p:spPr>
        <p:txBody>
          <a:bodyPr wrap="square">
            <a:spAutoFit/>
          </a:bodyPr>
          <a:lstStyle/>
          <a:p>
            <a:r>
              <a:rPr lang="en-US" sz="1800" dirty="0">
                <a:solidFill>
                  <a:srgbClr val="476950"/>
                </a:solidFill>
              </a:rPr>
              <a:t>MySQL</a:t>
            </a:r>
          </a:p>
        </p:txBody>
      </p:sp>
      <p:sp>
        <p:nvSpPr>
          <p:cNvPr id="28" name="TextBox 27">
            <a:extLst>
              <a:ext uri="{FF2B5EF4-FFF2-40B4-BE49-F238E27FC236}">
                <a16:creationId xmlns:a16="http://schemas.microsoft.com/office/drawing/2014/main" id="{77ADDE40-CE48-84AE-062B-125669FA6B3E}"/>
              </a:ext>
            </a:extLst>
          </p:cNvPr>
          <p:cNvSpPr txBox="1"/>
          <p:nvPr/>
        </p:nvSpPr>
        <p:spPr>
          <a:xfrm>
            <a:off x="6676824" y="3830834"/>
            <a:ext cx="2761816" cy="369332"/>
          </a:xfrm>
          <a:prstGeom prst="rect">
            <a:avLst/>
          </a:prstGeom>
          <a:noFill/>
        </p:spPr>
        <p:txBody>
          <a:bodyPr wrap="square">
            <a:spAutoFit/>
          </a:bodyPr>
          <a:lstStyle/>
          <a:p>
            <a:r>
              <a:rPr lang="en-US" sz="1800" dirty="0">
                <a:solidFill>
                  <a:srgbClr val="476950"/>
                </a:solidFill>
              </a:rPr>
              <a:t>Django rest framework </a:t>
            </a:r>
          </a:p>
        </p:txBody>
      </p:sp>
      <p:sp>
        <p:nvSpPr>
          <p:cNvPr id="30" name="TextBox 29">
            <a:extLst>
              <a:ext uri="{FF2B5EF4-FFF2-40B4-BE49-F238E27FC236}">
                <a16:creationId xmlns:a16="http://schemas.microsoft.com/office/drawing/2014/main" id="{DA4C9FE3-0598-BFCC-4EB7-D91D8290420A}"/>
              </a:ext>
            </a:extLst>
          </p:cNvPr>
          <p:cNvSpPr txBox="1"/>
          <p:nvPr/>
        </p:nvSpPr>
        <p:spPr>
          <a:xfrm>
            <a:off x="10717235" y="3811658"/>
            <a:ext cx="1511300" cy="369332"/>
          </a:xfrm>
          <a:prstGeom prst="rect">
            <a:avLst/>
          </a:prstGeom>
          <a:noFill/>
        </p:spPr>
        <p:txBody>
          <a:bodyPr wrap="square">
            <a:spAutoFit/>
          </a:bodyPr>
          <a:lstStyle/>
          <a:p>
            <a:r>
              <a:rPr lang="en-US" sz="1800" dirty="0">
                <a:solidFill>
                  <a:srgbClr val="476950"/>
                </a:solidFill>
                <a:latin typeface="Goudy Old Style" panose="02020502050305020303" pitchFamily="18" charset="0"/>
                <a:ea typeface="Roboto Slab"/>
              </a:rPr>
              <a:t>Postman</a:t>
            </a:r>
            <a:endParaRPr lang="en-US" sz="1800" dirty="0">
              <a:solidFill>
                <a:srgbClr val="476950"/>
              </a:solidFill>
            </a:endParaRPr>
          </a:p>
        </p:txBody>
      </p:sp>
      <p:sp>
        <p:nvSpPr>
          <p:cNvPr id="32" name="TextBox 31">
            <a:extLst>
              <a:ext uri="{FF2B5EF4-FFF2-40B4-BE49-F238E27FC236}">
                <a16:creationId xmlns:a16="http://schemas.microsoft.com/office/drawing/2014/main" id="{66CBA585-92CC-5901-03D4-B9F7270FE2D2}"/>
              </a:ext>
            </a:extLst>
          </p:cNvPr>
          <p:cNvSpPr txBox="1"/>
          <p:nvPr/>
        </p:nvSpPr>
        <p:spPr>
          <a:xfrm>
            <a:off x="7273182" y="5770108"/>
            <a:ext cx="2110740" cy="369332"/>
          </a:xfrm>
          <a:prstGeom prst="rect">
            <a:avLst/>
          </a:prstGeom>
          <a:noFill/>
        </p:spPr>
        <p:txBody>
          <a:bodyPr wrap="square">
            <a:spAutoFit/>
          </a:bodyPr>
          <a:lstStyle/>
          <a:p>
            <a:r>
              <a:rPr lang="en-US" sz="1800" dirty="0" err="1">
                <a:solidFill>
                  <a:srgbClr val="476950"/>
                </a:solidFill>
              </a:rPr>
              <a:t>Drf</a:t>
            </a:r>
            <a:r>
              <a:rPr lang="en-US" sz="1800" dirty="0">
                <a:solidFill>
                  <a:srgbClr val="476950"/>
                </a:solidFill>
              </a:rPr>
              <a:t> spectacular</a:t>
            </a:r>
          </a:p>
        </p:txBody>
      </p:sp>
      <p:sp>
        <p:nvSpPr>
          <p:cNvPr id="34" name="TextBox 33">
            <a:extLst>
              <a:ext uri="{FF2B5EF4-FFF2-40B4-BE49-F238E27FC236}">
                <a16:creationId xmlns:a16="http://schemas.microsoft.com/office/drawing/2014/main" id="{10E1D658-F52D-C205-14C2-AAECF3F817BB}"/>
              </a:ext>
            </a:extLst>
          </p:cNvPr>
          <p:cNvSpPr txBox="1"/>
          <p:nvPr/>
        </p:nvSpPr>
        <p:spPr>
          <a:xfrm>
            <a:off x="9871049" y="5767351"/>
            <a:ext cx="2247572" cy="369332"/>
          </a:xfrm>
          <a:prstGeom prst="rect">
            <a:avLst/>
          </a:prstGeom>
          <a:noFill/>
        </p:spPr>
        <p:txBody>
          <a:bodyPr wrap="square">
            <a:spAutoFit/>
          </a:bodyPr>
          <a:lstStyle/>
          <a:p>
            <a:r>
              <a:rPr lang="en-US" sz="1800" dirty="0">
                <a:solidFill>
                  <a:srgbClr val="476950"/>
                </a:solidFill>
              </a:rPr>
              <a:t>Visual studio code</a:t>
            </a:r>
          </a:p>
        </p:txBody>
      </p:sp>
    </p:spTree>
    <p:extLst>
      <p:ext uri="{BB962C8B-B14F-4D97-AF65-F5344CB8AC3E}">
        <p14:creationId xmlns:p14="http://schemas.microsoft.com/office/powerpoint/2010/main" val="2169319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12118621" y="5731835"/>
            <a:ext cx="73379" cy="440365"/>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82A98C"/>
            </a:solidFill>
          </p:spPr>
          <p:txBody>
            <a:bodyPr/>
            <a:lstStyle/>
            <a:p>
              <a:endParaRPr lang="en-US"/>
            </a:p>
          </p:txBody>
        </p:sp>
        <p:sp>
          <p:nvSpPr>
            <p:cNvPr id="4" name="TextBox 4"/>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540429" y="3688597"/>
            <a:ext cx="6108795" cy="61087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7" name="TextBox 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sp>
        <p:nvSpPr>
          <p:cNvPr id="57" name="AutoShape 57"/>
          <p:cNvSpPr/>
          <p:nvPr/>
        </p:nvSpPr>
        <p:spPr>
          <a:xfrm>
            <a:off x="334548" y="255932"/>
            <a:ext cx="2163558" cy="0"/>
          </a:xfrm>
          <a:prstGeom prst="line">
            <a:avLst/>
          </a:prstGeom>
          <a:ln w="47625" cap="flat">
            <a:solidFill>
              <a:srgbClr val="82A98C"/>
            </a:solidFill>
            <a:prstDash val="solid"/>
            <a:headEnd type="none" w="sm" len="sm"/>
            <a:tailEnd type="none" w="sm" len="sm"/>
          </a:ln>
        </p:spPr>
        <p:txBody>
          <a:bodyPr/>
          <a:lstStyle/>
          <a:p>
            <a:endParaRPr lang="en-US"/>
          </a:p>
        </p:txBody>
      </p:sp>
      <p:sp>
        <p:nvSpPr>
          <p:cNvPr id="58" name="AutoShape 58"/>
          <p:cNvSpPr/>
          <p:nvPr/>
        </p:nvSpPr>
        <p:spPr>
          <a:xfrm rot="5400000">
            <a:off x="-1652151" y="2226142"/>
            <a:ext cx="3973396" cy="0"/>
          </a:xfrm>
          <a:prstGeom prst="line">
            <a:avLst/>
          </a:prstGeom>
          <a:ln w="47625" cap="flat">
            <a:solidFill>
              <a:srgbClr val="82A98C"/>
            </a:solidFill>
            <a:prstDash val="solid"/>
            <a:headEnd type="none" w="sm" len="sm"/>
            <a:tailEnd type="none" w="sm" len="sm"/>
          </a:ln>
        </p:spPr>
        <p:txBody>
          <a:bodyPr/>
          <a:lstStyle/>
          <a:p>
            <a:endParaRPr lang="en-US"/>
          </a:p>
        </p:txBody>
      </p:sp>
      <p:sp>
        <p:nvSpPr>
          <p:cNvPr id="59" name="Rectangle 58">
            <a:extLst>
              <a:ext uri="{FF2B5EF4-FFF2-40B4-BE49-F238E27FC236}">
                <a16:creationId xmlns:a16="http://schemas.microsoft.com/office/drawing/2014/main" id="{C707D7B8-A861-6706-9282-58C502745846}"/>
              </a:ext>
            </a:extLst>
          </p:cNvPr>
          <p:cNvSpPr/>
          <p:nvPr/>
        </p:nvSpPr>
        <p:spPr>
          <a:xfrm>
            <a:off x="10091459" y="-1632114"/>
            <a:ext cx="4097151" cy="15647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0" name="Rectangle 59">
            <a:extLst>
              <a:ext uri="{FF2B5EF4-FFF2-40B4-BE49-F238E27FC236}">
                <a16:creationId xmlns:a16="http://schemas.microsoft.com/office/drawing/2014/main" id="{20A00226-8B54-6DB4-C022-1ACE1D4F4667}"/>
              </a:ext>
            </a:extLst>
          </p:cNvPr>
          <p:cNvSpPr/>
          <p:nvPr/>
        </p:nvSpPr>
        <p:spPr>
          <a:xfrm>
            <a:off x="12228535" y="-207079"/>
            <a:ext cx="1764867" cy="3683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1" name="Rectangle 60">
            <a:extLst>
              <a:ext uri="{FF2B5EF4-FFF2-40B4-BE49-F238E27FC236}">
                <a16:creationId xmlns:a16="http://schemas.microsoft.com/office/drawing/2014/main" id="{312D8FE2-BCC2-4121-653F-A90E477159F8}"/>
              </a:ext>
            </a:extLst>
          </p:cNvPr>
          <p:cNvSpPr/>
          <p:nvPr/>
        </p:nvSpPr>
        <p:spPr>
          <a:xfrm>
            <a:off x="0" y="6870992"/>
            <a:ext cx="8280970" cy="3191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11" name="TextBox 10">
            <a:extLst>
              <a:ext uri="{FF2B5EF4-FFF2-40B4-BE49-F238E27FC236}">
                <a16:creationId xmlns:a16="http://schemas.microsoft.com/office/drawing/2014/main" id="{4EAF11F1-7A03-B23D-7186-BC12BDBBF238}"/>
              </a:ext>
            </a:extLst>
          </p:cNvPr>
          <p:cNvSpPr txBox="1"/>
          <p:nvPr/>
        </p:nvSpPr>
        <p:spPr>
          <a:xfrm>
            <a:off x="2144168" y="4131462"/>
            <a:ext cx="3659777" cy="282090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dirty="0">
                <a:latin typeface="+mj-lt"/>
                <a:ea typeface="Roboto Slab"/>
                <a:sym typeface="Roboto Slab"/>
              </a:rPr>
              <a:t>Mobile App Development</a:t>
            </a:r>
            <a:endParaRPr lang="en-US" sz="4000" kern="1200" dirty="0">
              <a:latin typeface="+mj-lt"/>
              <a:ea typeface="+mj-ea"/>
              <a:cs typeface="+mj-cs"/>
            </a:endParaRPr>
          </a:p>
        </p:txBody>
      </p:sp>
      <p:sp>
        <p:nvSpPr>
          <p:cNvPr id="15" name="TextBox 14">
            <a:extLst>
              <a:ext uri="{FF2B5EF4-FFF2-40B4-BE49-F238E27FC236}">
                <a16:creationId xmlns:a16="http://schemas.microsoft.com/office/drawing/2014/main" id="{D75D28CB-2951-7F66-A3AE-C7FBDE2A097B}"/>
              </a:ext>
            </a:extLst>
          </p:cNvPr>
          <p:cNvSpPr txBox="1"/>
          <p:nvPr/>
        </p:nvSpPr>
        <p:spPr>
          <a:xfrm>
            <a:off x="6299522" y="1076551"/>
            <a:ext cx="2161445" cy="584775"/>
          </a:xfrm>
          <a:prstGeom prst="rect">
            <a:avLst/>
          </a:prstGeom>
          <a:noFill/>
        </p:spPr>
        <p:txBody>
          <a:bodyPr wrap="square">
            <a:spAutoFit/>
          </a:bodyPr>
          <a:lstStyle/>
          <a:p>
            <a:r>
              <a:rPr lang="en-US" sz="3200" dirty="0"/>
              <a:t>Dart</a:t>
            </a:r>
          </a:p>
        </p:txBody>
      </p:sp>
      <p:sp>
        <p:nvSpPr>
          <p:cNvPr id="17" name="TextBox 16">
            <a:extLst>
              <a:ext uri="{FF2B5EF4-FFF2-40B4-BE49-F238E27FC236}">
                <a16:creationId xmlns:a16="http://schemas.microsoft.com/office/drawing/2014/main" id="{0DFB7DCE-2CE7-E8D2-8607-6F3FF4AF70DE}"/>
              </a:ext>
            </a:extLst>
          </p:cNvPr>
          <p:cNvSpPr txBox="1"/>
          <p:nvPr/>
        </p:nvSpPr>
        <p:spPr>
          <a:xfrm>
            <a:off x="6587090" y="1424567"/>
            <a:ext cx="4963396" cy="3046988"/>
          </a:xfrm>
          <a:prstGeom prst="rect">
            <a:avLst/>
          </a:prstGeom>
          <a:noFill/>
        </p:spPr>
        <p:txBody>
          <a:bodyPr wrap="square">
            <a:spAutoFit/>
          </a:bodyPr>
          <a:lstStyle/>
          <a:p>
            <a:r>
              <a:rPr lang="en-US" sz="3200" dirty="0">
                <a:solidFill>
                  <a:schemeClr val="bg1"/>
                </a:solidFill>
              </a:rPr>
              <a:t>Flutter</a:t>
            </a:r>
          </a:p>
          <a:p>
            <a:r>
              <a:rPr lang="en-US" sz="3200" dirty="0">
                <a:solidFill>
                  <a:schemeClr val="bg1"/>
                </a:solidFill>
              </a:rPr>
              <a:t>Visual studio code</a:t>
            </a:r>
          </a:p>
          <a:p>
            <a:r>
              <a:rPr lang="en-US" sz="3200" dirty="0">
                <a:solidFill>
                  <a:schemeClr val="bg1"/>
                </a:solidFill>
              </a:rPr>
              <a:t>Android emulator </a:t>
            </a:r>
          </a:p>
          <a:p>
            <a:r>
              <a:rPr lang="en-US" sz="3200" dirty="0">
                <a:solidFill>
                  <a:schemeClr val="bg1"/>
                </a:solidFill>
              </a:rPr>
              <a:t>Version Control System </a:t>
            </a:r>
          </a:p>
          <a:p>
            <a:r>
              <a:rPr lang="en-US" sz="3200" dirty="0">
                <a:solidFill>
                  <a:schemeClr val="bg1"/>
                </a:solidFill>
              </a:rPr>
              <a:t>Dio</a:t>
            </a:r>
          </a:p>
          <a:p>
            <a:r>
              <a:rPr lang="en-US" sz="3200" dirty="0">
                <a:solidFill>
                  <a:schemeClr val="bg1"/>
                </a:solidFill>
              </a:rPr>
              <a:t>Http</a:t>
            </a:r>
          </a:p>
        </p:txBody>
      </p:sp>
      <p:pic>
        <p:nvPicPr>
          <p:cNvPr id="19" name="Picture 18">
            <a:extLst>
              <a:ext uri="{FF2B5EF4-FFF2-40B4-BE49-F238E27FC236}">
                <a16:creationId xmlns:a16="http://schemas.microsoft.com/office/drawing/2014/main" id="{47F20A22-2343-F38B-F9DB-543AA4F48EE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222574" y="1433293"/>
            <a:ext cx="515871" cy="515871"/>
          </a:xfrm>
          <a:prstGeom prst="rect">
            <a:avLst/>
          </a:prstGeom>
        </p:spPr>
      </p:pic>
      <p:pic>
        <p:nvPicPr>
          <p:cNvPr id="20" name="Picture 19">
            <a:extLst>
              <a:ext uri="{FF2B5EF4-FFF2-40B4-BE49-F238E27FC236}">
                <a16:creationId xmlns:a16="http://schemas.microsoft.com/office/drawing/2014/main" id="{4841521B-17A7-E1FE-8626-9475A6A5E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233" y="890959"/>
            <a:ext cx="609524" cy="609524"/>
          </a:xfrm>
          <a:prstGeom prst="rect">
            <a:avLst/>
          </a:prstGeom>
        </p:spPr>
      </p:pic>
      <p:pic>
        <p:nvPicPr>
          <p:cNvPr id="22" name="Picture 21" descr="Logo, icon, company name&#10;&#10;Description automatically generated">
            <a:extLst>
              <a:ext uri="{FF2B5EF4-FFF2-40B4-BE49-F238E27FC236}">
                <a16:creationId xmlns:a16="http://schemas.microsoft.com/office/drawing/2014/main" id="{03A4E06C-D6CD-B4A3-2419-2A46C77B6F9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750" b="98000" l="333" r="97917">
                        <a14:foregroundMark x1="5917" y1="32417" x2="7083" y2="41167"/>
                        <a14:foregroundMark x1="7500" y1="66833" x2="7083" y2="70833"/>
                        <a14:foregroundMark x1="3083" y1="66000" x2="3083" y2="69167"/>
                        <a14:foregroundMark x1="1500" y1="32000" x2="1500" y2="35583"/>
                        <a14:foregroundMark x1="73917" y1="5167" x2="89500" y2="12833"/>
                        <a14:foregroundMark x1="71083" y1="93583" x2="79917" y2="91167"/>
                        <a14:foregroundMark x1="75083" y1="2000" x2="72667" y2="833"/>
                        <a14:foregroundMark x1="93917" y1="21167" x2="90667" y2="54833"/>
                        <a14:foregroundMark x1="87083" y1="74417" x2="94667" y2="59583"/>
                        <a14:foregroundMark x1="97083" y1="46833" x2="97917" y2="58000"/>
                        <a14:foregroundMark x1="97083" y1="80000" x2="73500" y2="98000"/>
                        <a14:foregroundMark x1="1500" y1="66833" x2="333" y2="66417"/>
                      </a14:backgroundRemoval>
                    </a14:imgEffect>
                  </a14:imgLayer>
                </a14:imgProps>
              </a:ext>
              <a:ext uri="{28A0092B-C50C-407E-A947-70E740481C1C}">
                <a14:useLocalDpi xmlns:a14="http://schemas.microsoft.com/office/drawing/2010/main" val="0"/>
              </a:ext>
            </a:extLst>
          </a:blip>
          <a:stretch>
            <a:fillRect/>
          </a:stretch>
        </p:blipFill>
        <p:spPr>
          <a:xfrm>
            <a:off x="10436714" y="2019013"/>
            <a:ext cx="414257" cy="414257"/>
          </a:xfrm>
          <a:prstGeom prst="rect">
            <a:avLst/>
          </a:prstGeom>
        </p:spPr>
      </p:pic>
      <p:pic>
        <p:nvPicPr>
          <p:cNvPr id="23" name="Picture 22" descr="A green robot with two ears&#10;&#10;Description automatically generated">
            <a:extLst>
              <a:ext uri="{FF2B5EF4-FFF2-40B4-BE49-F238E27FC236}">
                <a16:creationId xmlns:a16="http://schemas.microsoft.com/office/drawing/2014/main" id="{5F876164-F126-C717-1D24-1930036404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80563" y="2503058"/>
            <a:ext cx="406164" cy="454904"/>
          </a:xfrm>
          <a:prstGeom prst="rect">
            <a:avLst/>
          </a:prstGeom>
        </p:spPr>
      </p:pic>
      <p:pic>
        <p:nvPicPr>
          <p:cNvPr id="24" name="Picture 23" descr="A blue and grey logo&#10;&#10;Description automatically generated with medium confidence">
            <a:extLst>
              <a:ext uri="{FF2B5EF4-FFF2-40B4-BE49-F238E27FC236}">
                <a16:creationId xmlns:a16="http://schemas.microsoft.com/office/drawing/2014/main" id="{3F1F17FD-C2F3-3AA6-F1B9-40E3FE8CD9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7386" y="3635973"/>
            <a:ext cx="755533" cy="755533"/>
          </a:xfrm>
          <a:prstGeom prst="rect">
            <a:avLst/>
          </a:prstGeom>
        </p:spPr>
      </p:pic>
      <p:pic>
        <p:nvPicPr>
          <p:cNvPr id="25" name="Picture 24" descr="A colorful crossed objects on a black background&#10;&#10;Description automatically generated">
            <a:extLst>
              <a:ext uri="{FF2B5EF4-FFF2-40B4-BE49-F238E27FC236}">
                <a16:creationId xmlns:a16="http://schemas.microsoft.com/office/drawing/2014/main" id="{85DC815C-813F-B755-2B82-AC4D689E85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00175" y="2839665"/>
            <a:ext cx="589335" cy="589335"/>
          </a:xfrm>
          <a:prstGeom prst="rect">
            <a:avLst/>
          </a:prstGeom>
        </p:spPr>
      </p:pic>
      <p:sp>
        <p:nvSpPr>
          <p:cNvPr id="27" name="TextBox 26">
            <a:extLst>
              <a:ext uri="{FF2B5EF4-FFF2-40B4-BE49-F238E27FC236}">
                <a16:creationId xmlns:a16="http://schemas.microsoft.com/office/drawing/2014/main" id="{BB13F0AC-7C4A-AAC4-BB74-65059CF7C17A}"/>
              </a:ext>
            </a:extLst>
          </p:cNvPr>
          <p:cNvSpPr txBox="1"/>
          <p:nvPr/>
        </p:nvSpPr>
        <p:spPr>
          <a:xfrm>
            <a:off x="6583686" y="921229"/>
            <a:ext cx="1612803" cy="584775"/>
          </a:xfrm>
          <a:prstGeom prst="rect">
            <a:avLst/>
          </a:prstGeom>
          <a:noFill/>
        </p:spPr>
        <p:txBody>
          <a:bodyPr wrap="square">
            <a:spAutoFit/>
          </a:bodyPr>
          <a:lstStyle/>
          <a:p>
            <a:r>
              <a:rPr lang="en-US" sz="3200" dirty="0">
                <a:solidFill>
                  <a:schemeClr val="bg1"/>
                </a:solidFill>
              </a:rPr>
              <a:t>Dart</a:t>
            </a:r>
          </a:p>
        </p:txBody>
      </p:sp>
      <p:grpSp>
        <p:nvGrpSpPr>
          <p:cNvPr id="29" name="Group 54">
            <a:extLst>
              <a:ext uri="{FF2B5EF4-FFF2-40B4-BE49-F238E27FC236}">
                <a16:creationId xmlns:a16="http://schemas.microsoft.com/office/drawing/2014/main" id="{0D2D3356-F90D-5E70-BFAA-C6CE426AEDCC}"/>
              </a:ext>
            </a:extLst>
          </p:cNvPr>
          <p:cNvGrpSpPr/>
          <p:nvPr/>
        </p:nvGrpSpPr>
        <p:grpSpPr>
          <a:xfrm rot="-2700000">
            <a:off x="11495822" y="-355717"/>
            <a:ext cx="1695745" cy="1695745"/>
            <a:chOff x="0" y="0"/>
            <a:chExt cx="812800" cy="812800"/>
          </a:xfrm>
        </p:grpSpPr>
        <p:sp>
          <p:nvSpPr>
            <p:cNvPr id="31" name="Freeform 55">
              <a:extLst>
                <a:ext uri="{FF2B5EF4-FFF2-40B4-BE49-F238E27FC236}">
                  <a16:creationId xmlns:a16="http://schemas.microsoft.com/office/drawing/2014/main" id="{E9DEA847-8EB1-FF4E-9D06-76C0055A144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33" name="TextBox 56">
              <a:extLst>
                <a:ext uri="{FF2B5EF4-FFF2-40B4-BE49-F238E27FC236}">
                  <a16:creationId xmlns:a16="http://schemas.microsoft.com/office/drawing/2014/main" id="{1DDC867F-8E3C-8F2F-F01B-697E29859E3F}"/>
                </a:ext>
              </a:extLst>
            </p:cNvPr>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Tree>
    <p:extLst>
      <p:ext uri="{BB962C8B-B14F-4D97-AF65-F5344CB8AC3E}">
        <p14:creationId xmlns:p14="http://schemas.microsoft.com/office/powerpoint/2010/main" val="248353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2" presetClass="entr" presetSubtype="4"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down)">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2BC8FB-A590-5AF1-A449-17B5125BD31A}"/>
              </a:ext>
            </a:extLst>
          </p:cNvPr>
          <p:cNvSpPr txBox="1"/>
          <p:nvPr/>
        </p:nvSpPr>
        <p:spPr>
          <a:xfrm>
            <a:off x="3066472" y="472152"/>
            <a:ext cx="5791200" cy="646331"/>
          </a:xfrm>
          <a:prstGeom prst="rect">
            <a:avLst/>
          </a:prstGeom>
          <a:noFill/>
        </p:spPr>
        <p:txBody>
          <a:bodyPr wrap="square" rtlCol="0">
            <a:spAutoFit/>
          </a:bodyPr>
          <a:lstStyle/>
          <a:p>
            <a:r>
              <a:rPr lang="en-US" sz="3600" b="1" cap="all" dirty="0">
                <a:ln w="3175" cmpd="sng">
                  <a:noFill/>
                </a:ln>
                <a:latin typeface="+mj-lt"/>
                <a:ea typeface="+mj-ea"/>
                <a:cs typeface="+mj-cs"/>
              </a:rPr>
              <a:t>Backend Development</a:t>
            </a:r>
          </a:p>
        </p:txBody>
      </p:sp>
      <p:graphicFrame>
        <p:nvGraphicFramePr>
          <p:cNvPr id="10" name="TextBox 7">
            <a:extLst>
              <a:ext uri="{FF2B5EF4-FFF2-40B4-BE49-F238E27FC236}">
                <a16:creationId xmlns:a16="http://schemas.microsoft.com/office/drawing/2014/main" id="{50C7CA3D-EF79-02A8-C8EC-0442EAB922C2}"/>
              </a:ext>
            </a:extLst>
          </p:cNvPr>
          <p:cNvGraphicFramePr/>
          <p:nvPr>
            <p:extLst>
              <p:ext uri="{D42A27DB-BD31-4B8C-83A1-F6EECF244321}">
                <p14:modId xmlns:p14="http://schemas.microsoft.com/office/powerpoint/2010/main" val="2488156920"/>
              </p:ext>
            </p:extLst>
          </p:nvPr>
        </p:nvGraphicFramePr>
        <p:xfrm>
          <a:off x="1607127" y="1311564"/>
          <a:ext cx="9735128" cy="42856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79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262551" y="880302"/>
            <a:ext cx="5522614" cy="4278094"/>
          </a:xfrm>
          <a:prstGeom prst="rect">
            <a:avLst/>
          </a:prstGeom>
          <a:noFill/>
        </p:spPr>
        <p:txBody>
          <a:bodyPr wrap="square" rtlCol="0">
            <a:spAutoFit/>
          </a:bodyPr>
          <a:lstStyle/>
          <a:p>
            <a:pPr>
              <a:buFont typeface="Arial" panose="020B0604020202020204" pitchFamily="34" charset="0"/>
              <a:buChar char="•"/>
            </a:pPr>
            <a:r>
              <a:rPr lang="en-US" sz="1600" b="1" dirty="0"/>
              <a:t>Purpose</a:t>
            </a:r>
            <a:r>
              <a:rPr lang="en-US" sz="1600" dirty="0"/>
              <a:t>: Manage user authentication, registration, profile updates, and password management.</a:t>
            </a:r>
          </a:p>
          <a:p>
            <a:r>
              <a:rPr lang="en-US" sz="1600" b="1" dirty="0"/>
              <a:t>Endpoints:</a:t>
            </a:r>
            <a:endParaRPr lang="en-US" sz="1600" dirty="0"/>
          </a:p>
          <a:p>
            <a:pPr>
              <a:buFont typeface="+mj-lt"/>
              <a:buAutoNum type="arabicPeriod"/>
            </a:pPr>
            <a:r>
              <a:rPr lang="en-US" sz="1600" b="1" dirty="0"/>
              <a:t>Login</a:t>
            </a:r>
            <a:r>
              <a:rPr lang="en-US" sz="1600" dirty="0"/>
              <a:t>: Authenticates users and returns a token.</a:t>
            </a:r>
          </a:p>
          <a:p>
            <a:pPr>
              <a:buFont typeface="+mj-lt"/>
              <a:buAutoNum type="arabicPeriod"/>
            </a:pPr>
            <a:r>
              <a:rPr lang="en-US" sz="1600" b="1" dirty="0"/>
              <a:t>Register</a:t>
            </a:r>
            <a:r>
              <a:rPr lang="en-US" sz="1600" dirty="0"/>
              <a:t>: Handles new user registrations.</a:t>
            </a:r>
          </a:p>
          <a:p>
            <a:pPr>
              <a:buFont typeface="+mj-lt"/>
              <a:buAutoNum type="arabicPeriod"/>
            </a:pPr>
            <a:r>
              <a:rPr lang="en-US" sz="1600" b="1" dirty="0"/>
              <a:t>Profile</a:t>
            </a:r>
            <a:r>
              <a:rPr lang="en-US" sz="1600" dirty="0"/>
              <a:t>: Retrieves and updates user profile information.</a:t>
            </a:r>
          </a:p>
          <a:p>
            <a:pPr>
              <a:buFont typeface="+mj-lt"/>
              <a:buAutoNum type="arabicPeriod"/>
            </a:pPr>
            <a:r>
              <a:rPr lang="en-US" sz="1600" b="1" dirty="0"/>
              <a:t>Change Password</a:t>
            </a:r>
            <a:r>
              <a:rPr lang="en-US" sz="1600" dirty="0"/>
              <a:t>: Allows users to change their password.</a:t>
            </a:r>
          </a:p>
          <a:p>
            <a:pPr>
              <a:buFont typeface="+mj-lt"/>
              <a:buAutoNum type="arabicPeriod"/>
            </a:pPr>
            <a:r>
              <a:rPr lang="en-US" sz="1600" b="1" dirty="0"/>
              <a:t>Deactivate Account</a:t>
            </a:r>
            <a:r>
              <a:rPr lang="en-US" sz="1600" dirty="0"/>
              <a:t>: Users can deactivate their accounts.</a:t>
            </a:r>
          </a:p>
          <a:p>
            <a:pPr>
              <a:buFont typeface="+mj-lt"/>
              <a:buAutoNum type="arabicPeriod"/>
            </a:pPr>
            <a:r>
              <a:rPr lang="en-US" sz="1600" b="1" dirty="0"/>
              <a:t>Password Reset</a:t>
            </a:r>
            <a:r>
              <a:rPr lang="en-US" sz="1600" dirty="0"/>
              <a:t>: Manages the password reset process via email.</a:t>
            </a:r>
          </a:p>
          <a:p>
            <a:r>
              <a:rPr lang="en-US" sz="1600" b="1" dirty="0"/>
              <a:t>Tools and Technologies</a:t>
            </a:r>
            <a:r>
              <a:rPr lang="en-US" sz="1600" dirty="0"/>
              <a:t>:</a:t>
            </a:r>
          </a:p>
          <a:p>
            <a:pPr>
              <a:buFont typeface="Arial" panose="020B0604020202020204" pitchFamily="34" charset="0"/>
              <a:buChar char="•"/>
            </a:pPr>
            <a:r>
              <a:rPr lang="en-US" sz="1600" b="1" dirty="0"/>
              <a:t>Django Rest Framework</a:t>
            </a:r>
            <a:r>
              <a:rPr lang="en-US" sz="1600" dirty="0"/>
              <a:t>: Used to build and handle the API.</a:t>
            </a:r>
          </a:p>
          <a:p>
            <a:pPr>
              <a:buFont typeface="Arial" panose="020B0604020202020204" pitchFamily="34" charset="0"/>
              <a:buChar char="•"/>
            </a:pPr>
            <a:r>
              <a:rPr lang="en-US" sz="1600" b="1" dirty="0"/>
              <a:t>Token Authentication</a:t>
            </a:r>
            <a:r>
              <a:rPr lang="en-US" sz="1600" dirty="0"/>
              <a:t>: Secures user sessions.</a:t>
            </a:r>
          </a:p>
        </p:txBody>
      </p:sp>
      <p:pic>
        <p:nvPicPr>
          <p:cNvPr id="7" name="Picture 6">
            <a:extLst>
              <a:ext uri="{FF2B5EF4-FFF2-40B4-BE49-F238E27FC236}">
                <a16:creationId xmlns:a16="http://schemas.microsoft.com/office/drawing/2014/main" id="{ED19B449-92F2-F644-24DA-63941310A294}"/>
              </a:ext>
            </a:extLst>
          </p:cNvPr>
          <p:cNvPicPr>
            <a:picLocks noChangeAspect="1"/>
          </p:cNvPicPr>
          <p:nvPr/>
        </p:nvPicPr>
        <p:blipFill>
          <a:blip r:embed="rId2"/>
          <a:stretch>
            <a:fillRect/>
          </a:stretch>
        </p:blipFill>
        <p:spPr>
          <a:xfrm>
            <a:off x="5839486" y="805757"/>
            <a:ext cx="6147303" cy="5441134"/>
          </a:xfrm>
          <a:prstGeom prst="rect">
            <a:avLst/>
          </a:prstGeom>
        </p:spPr>
      </p:pic>
    </p:spTree>
    <p:extLst>
      <p:ext uri="{BB962C8B-B14F-4D97-AF65-F5344CB8AC3E}">
        <p14:creationId xmlns:p14="http://schemas.microsoft.com/office/powerpoint/2010/main" val="2164178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280658" y="615633"/>
            <a:ext cx="5260063" cy="57554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Overview: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This slide explains the structure of the Apartment model in the Django backend.</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Key Points: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Fields: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status</a:t>
            </a:r>
            <a:r>
              <a:rPr kumimoji="0" lang="en-US" altLang="en-US" sz="1600" b="0" i="0" u="none" strike="noStrike" cap="none" normalizeH="0" baseline="0" dirty="0">
                <a:ln>
                  <a:noFill/>
                </a:ln>
                <a:solidFill>
                  <a:schemeClr val="tx1"/>
                </a:solidFill>
                <a:effectLst/>
                <a:latin typeface="Arial" panose="020B0604020202020204" pitchFamily="34" charset="0"/>
              </a:rPr>
              <a:t>: Tracks approval status (pending, published, denied).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title, description, address, price</a:t>
            </a:r>
            <a:r>
              <a:rPr kumimoji="0" lang="en-US" altLang="en-US" sz="1600" b="0" i="0" u="none" strike="noStrike" cap="none" normalizeH="0" baseline="0" dirty="0">
                <a:ln>
                  <a:noFill/>
                </a:ln>
                <a:solidFill>
                  <a:schemeClr val="tx1"/>
                </a:solidFill>
                <a:effectLst/>
                <a:latin typeface="Arial" panose="020B0604020202020204" pitchFamily="34" charset="0"/>
              </a:rPr>
              <a:t>: Basic details.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a:ln>
                  <a:noFill/>
                </a:ln>
                <a:solidFill>
                  <a:schemeClr val="tx1"/>
                </a:solidFill>
                <a:effectLst/>
                <a:latin typeface="Arial" panose="020B0604020202020204" pitchFamily="34" charset="0"/>
              </a:rPr>
              <a:t>rooms, size, beds, bathrooms, view, </a:t>
            </a:r>
            <a:r>
              <a:rPr kumimoji="0" lang="en-US" altLang="en-US" sz="1600" b="1" i="0" u="none" strike="noStrike" cap="none" normalizeH="0" baseline="0" dirty="0" err="1">
                <a:ln>
                  <a:noFill/>
                </a:ln>
                <a:solidFill>
                  <a:schemeClr val="tx1"/>
                </a:solidFill>
                <a:effectLst/>
                <a:latin typeface="Arial" panose="020B0604020202020204" pitchFamily="34" charset="0"/>
              </a:rPr>
              <a:t>finishing_type</a:t>
            </a:r>
            <a:r>
              <a:rPr kumimoji="0" lang="en-US" altLang="en-US" sz="1600" b="0" i="0" u="none" strike="noStrike" cap="none" normalizeH="0" baseline="0" dirty="0">
                <a:ln>
                  <a:noFill/>
                </a:ln>
                <a:solidFill>
                  <a:schemeClr val="tx1"/>
                </a:solidFill>
                <a:effectLst/>
                <a:latin typeface="Arial" panose="020B0604020202020204" pitchFamily="34" charset="0"/>
              </a:rPr>
              <a:t>: Apartment features.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floor_number</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year_of_construction</a:t>
            </a:r>
            <a:r>
              <a:rPr kumimoji="0" lang="en-US" altLang="en-US" sz="1600" b="0" i="0" u="none" strike="noStrike" cap="none" normalizeH="0" baseline="0" dirty="0">
                <a:ln>
                  <a:noFill/>
                </a:ln>
                <a:solidFill>
                  <a:schemeClr val="tx1"/>
                </a:solidFill>
                <a:effectLst/>
                <a:latin typeface="Arial" panose="020B0604020202020204" pitchFamily="34" charset="0"/>
              </a:rPr>
              <a:t>: Additional details.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1" i="0" u="none" strike="noStrike" cap="none" normalizeH="0" baseline="0" dirty="0" err="1">
                <a:ln>
                  <a:noFill/>
                </a:ln>
                <a:solidFill>
                  <a:schemeClr val="tx1"/>
                </a:solidFill>
                <a:effectLst/>
                <a:latin typeface="Arial" panose="020B0604020202020204" pitchFamily="34" charset="0"/>
              </a:rPr>
              <a:t>added_date</a:t>
            </a:r>
            <a:r>
              <a:rPr kumimoji="0" lang="en-US" altLang="en-US" sz="1600" b="1" i="0" u="none" strike="noStrike" cap="none" normalizeH="0" baseline="0" dirty="0">
                <a:ln>
                  <a:noFill/>
                </a:ln>
                <a:solidFill>
                  <a:schemeClr val="tx1"/>
                </a:solidFill>
                <a:effectLst/>
                <a:latin typeface="Arial" panose="020B0604020202020204" pitchFamily="34" charset="0"/>
              </a:rPr>
              <a:t>, </a:t>
            </a:r>
            <a:r>
              <a:rPr kumimoji="0" lang="en-US" altLang="en-US" sz="1600" b="1" i="0" u="none" strike="noStrike" cap="none" normalizeH="0" baseline="0" dirty="0" err="1">
                <a:ln>
                  <a:noFill/>
                </a:ln>
                <a:solidFill>
                  <a:schemeClr val="tx1"/>
                </a:solidFill>
                <a:effectLst/>
                <a:latin typeface="Arial" panose="020B0604020202020204" pitchFamily="34" charset="0"/>
              </a:rPr>
              <a:t>updated_date</a:t>
            </a:r>
            <a:r>
              <a:rPr kumimoji="0" lang="en-US" altLang="en-US" sz="1600" b="0" i="0" u="none" strike="noStrike" cap="none" normalizeH="0" baseline="0" dirty="0">
                <a:ln>
                  <a:noFill/>
                </a:ln>
                <a:solidFill>
                  <a:schemeClr val="tx1"/>
                </a:solidFill>
                <a:effectLst/>
                <a:latin typeface="Arial" panose="020B0604020202020204" pitchFamily="34" charset="0"/>
              </a:rPr>
              <a:t>: Timestamps for creation and modification.</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owner: References the apartment owner.</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solidFill>
                <a:effectLst/>
                <a:latin typeface="Arial" panose="020B0604020202020204" pitchFamily="34" charset="0"/>
              </a:rPr>
              <a:t>Validation</a:t>
            </a:r>
            <a:r>
              <a:rPr kumimoji="0" lang="en-US" altLang="en-US" sz="16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solidFill>
                  <a:schemeClr val="tx1"/>
                </a:solidFill>
                <a:effectLst/>
                <a:latin typeface="Arial" panose="020B0604020202020204" pitchFamily="34" charset="0"/>
              </a:rPr>
              <a:t>Ensures data integrity with </a:t>
            </a:r>
            <a:r>
              <a:rPr kumimoji="0" lang="en-US" altLang="en-US" sz="1600" b="0" i="0" u="none" strike="noStrike" cap="none" normalizeH="0" baseline="0" dirty="0" err="1">
                <a:ln>
                  <a:noFill/>
                </a:ln>
                <a:solidFill>
                  <a:schemeClr val="tx1"/>
                </a:solidFill>
                <a:effectLst/>
                <a:latin typeface="Arial" panose="020B0604020202020204" pitchFamily="34" charset="0"/>
              </a:rPr>
              <a:t>MinValueValidator</a:t>
            </a:r>
            <a:r>
              <a:rPr kumimoji="0" lang="en-US" altLang="en-US" sz="1600" b="0" i="0" u="none" strike="noStrike" cap="none" normalizeH="0" baseline="0" dirty="0">
                <a:ln>
                  <a:noFill/>
                </a:ln>
                <a:solidFill>
                  <a:schemeClr val="tx1"/>
                </a:solidFill>
                <a:effectLst/>
                <a:latin typeface="Arial" panose="020B0604020202020204" pitchFamily="34" charset="0"/>
              </a:rPr>
              <a:t> for numeric fields.</a:t>
            </a:r>
          </a:p>
        </p:txBody>
      </p:sp>
      <p:pic>
        <p:nvPicPr>
          <p:cNvPr id="7" name="Picture 6">
            <a:extLst>
              <a:ext uri="{FF2B5EF4-FFF2-40B4-BE49-F238E27FC236}">
                <a16:creationId xmlns:a16="http://schemas.microsoft.com/office/drawing/2014/main" id="{ED19B449-92F2-F644-24DA-63941310A294}"/>
              </a:ext>
            </a:extLst>
          </p:cNvPr>
          <p:cNvPicPr>
            <a:picLocks noChangeAspect="1"/>
          </p:cNvPicPr>
          <p:nvPr/>
        </p:nvPicPr>
        <p:blipFill>
          <a:blip r:embed="rId2"/>
          <a:srcRect/>
          <a:stretch/>
        </p:blipFill>
        <p:spPr>
          <a:xfrm>
            <a:off x="5767057" y="615636"/>
            <a:ext cx="6147304" cy="5928714"/>
          </a:xfrm>
          <a:prstGeom prst="rect">
            <a:avLst/>
          </a:prstGeom>
        </p:spPr>
      </p:pic>
    </p:spTree>
    <p:extLst>
      <p:ext uri="{BB962C8B-B14F-4D97-AF65-F5344CB8AC3E}">
        <p14:creationId xmlns:p14="http://schemas.microsoft.com/office/powerpoint/2010/main" val="2828674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781BBDC9-2DC6-4959-AC3D-49A5DCB05D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9">
            <a:extLst>
              <a:ext uri="{FF2B5EF4-FFF2-40B4-BE49-F238E27FC236}">
                <a16:creationId xmlns:a16="http://schemas.microsoft.com/office/drawing/2014/main" id="{02EA5507-65DC-5102-6304-1E96BE21E2DE}"/>
              </a:ext>
            </a:extLst>
          </p:cNvPr>
          <p:cNvSpPr>
            <a:spLocks noChangeArrowheads="1"/>
          </p:cNvSpPr>
          <p:nvPr/>
        </p:nvSpPr>
        <p:spPr bwMode="auto">
          <a:xfrm>
            <a:off x="303964" y="1222218"/>
            <a:ext cx="5743749" cy="5495453"/>
          </a:xfrm>
          <a:prstGeom prst="rect">
            <a:avLst/>
          </a:prstGeom>
        </p:spPr>
        <p:txBody>
          <a:bodyPr vert="horz" lIns="91440" tIns="45720" rIns="91440" bIns="45720" numCol="2" rtlCol="0" anchor="ctr" anchorCtr="0" compatLnSpc="1">
            <a:prstTxWarp prst="textNoShape">
              <a:avLst/>
            </a:prstTxWarp>
            <a:noAutofit/>
          </a:bodyPr>
          <a:lstStyle/>
          <a:p>
            <a:pPr marL="342900" indent="-342900" fontAlgn="base">
              <a:lnSpc>
                <a:spcPct val="90000"/>
              </a:lnSpc>
              <a:spcBef>
                <a:spcPct val="20000"/>
              </a:spcBef>
              <a:spcAft>
                <a:spcPts val="600"/>
              </a:spcAft>
              <a:buClr>
                <a:schemeClr val="tx1"/>
              </a:buClr>
              <a:buSzPct val="80000"/>
              <a:buFont typeface="+mj-lt"/>
              <a:buAutoNum type="arabicPeriod"/>
            </a:pPr>
            <a:r>
              <a:rPr lang="en-US" altLang="en-US" sz="1600" dirty="0">
                <a:ln w="3175" cmpd="sng">
                  <a:noFill/>
                </a:ln>
              </a:rPr>
              <a:t>Project Team</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sz="1600" dirty="0"/>
              <a:t>Introduction</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Problem Statement</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Objectives</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Project Scope</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Technical Overview</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Use Case and ERD Diagram </a:t>
            </a:r>
            <a:endParaRPr lang="ar-EG" altLang="en-US" sz="1600" dirty="0">
              <a:ln w="3175" cmpd="sng">
                <a:noFill/>
              </a:ln>
            </a:endParaRPr>
          </a:p>
          <a:p>
            <a:pPr marL="342900" indent="-342900" fontAlgn="base">
              <a:lnSpc>
                <a:spcPct val="90000"/>
              </a:lnSpc>
              <a:spcBef>
                <a:spcPct val="20000"/>
              </a:spcBef>
              <a:spcAft>
                <a:spcPts val="600"/>
              </a:spcAft>
              <a:buClr>
                <a:schemeClr val="tx1"/>
              </a:buClr>
              <a:buSzPct val="80000"/>
              <a:buFont typeface="+mj-lt"/>
              <a:buAutoNum type="arabicPeriod"/>
            </a:pPr>
            <a:r>
              <a:rPr lang="en-US" altLang="en-US" sz="1600" dirty="0">
                <a:ln w="3175" cmpd="sng">
                  <a:noFill/>
                </a:ln>
              </a:rPr>
              <a:t>User Experience &amp; UI Design</a:t>
            </a:r>
            <a:endParaRPr lang="ar-EG" altLang="en-US" sz="1600" dirty="0">
              <a:ln w="3175" cmpd="sng">
                <a:noFill/>
              </a:ln>
            </a:endParaRPr>
          </a:p>
          <a:p>
            <a:pPr marL="342900" indent="-342900" fontAlgn="base">
              <a:lnSpc>
                <a:spcPct val="90000"/>
              </a:lnSpc>
              <a:spcBef>
                <a:spcPct val="20000"/>
              </a:spcBef>
              <a:spcAft>
                <a:spcPts val="600"/>
              </a:spcAft>
              <a:buClr>
                <a:schemeClr val="tx1"/>
              </a:buClr>
              <a:buSzPct val="80000"/>
              <a:buFont typeface="+mj-lt"/>
              <a:buAutoNum type="arabicPeriod"/>
            </a:pPr>
            <a:r>
              <a:rPr lang="en-US" altLang="en-US" sz="1600" dirty="0">
                <a:ln w="3175" cmpd="sng">
                  <a:noFill/>
                </a:ln>
              </a:rPr>
              <a:t>Tools</a:t>
            </a:r>
          </a:p>
          <a:p>
            <a:pPr marL="342900" indent="-342900" fontAlgn="base">
              <a:lnSpc>
                <a:spcPct val="90000"/>
              </a:lnSpc>
              <a:spcBef>
                <a:spcPct val="20000"/>
              </a:spcBef>
              <a:spcAft>
                <a:spcPts val="600"/>
              </a:spcAft>
              <a:buClr>
                <a:schemeClr val="tx1"/>
              </a:buClr>
              <a:buSzPct val="80000"/>
              <a:buFont typeface="+mj-lt"/>
              <a:buAutoNum type="arabicPeriod"/>
            </a:pPr>
            <a:endParaRPr lang="en-US" altLang="en-US" sz="1600" dirty="0">
              <a:ln w="3175" cmpd="sng">
                <a:noFill/>
              </a:ln>
            </a:endParaRPr>
          </a:p>
          <a:p>
            <a:pPr marL="342900" indent="-342900" fontAlgn="base">
              <a:lnSpc>
                <a:spcPct val="90000"/>
              </a:lnSpc>
              <a:spcBef>
                <a:spcPct val="20000"/>
              </a:spcBef>
              <a:spcAft>
                <a:spcPts val="600"/>
              </a:spcAft>
              <a:buClr>
                <a:schemeClr val="tx1"/>
              </a:buClr>
              <a:buSzPct val="80000"/>
              <a:buFont typeface="+mj-lt"/>
              <a:buAutoNum type="arabicPeriod"/>
            </a:pPr>
            <a:endParaRPr lang="en-US" altLang="en-US" sz="1600" dirty="0">
              <a:ln w="3175" cmpd="sng">
                <a:noFill/>
              </a:ln>
            </a:endParaRPr>
          </a:p>
          <a:p>
            <a:pPr marL="342900" indent="-342900" fontAlgn="base">
              <a:lnSpc>
                <a:spcPct val="90000"/>
              </a:lnSpc>
              <a:spcBef>
                <a:spcPct val="20000"/>
              </a:spcBef>
              <a:spcAft>
                <a:spcPts val="600"/>
              </a:spcAft>
              <a:buClr>
                <a:schemeClr val="tx1"/>
              </a:buClr>
              <a:buSzPct val="80000"/>
              <a:buFont typeface="+mj-lt"/>
              <a:buAutoNum type="arabicPeriod"/>
            </a:pPr>
            <a:endParaRPr lang="en-US" altLang="en-US" sz="1600" dirty="0">
              <a:ln w="3175" cmpd="sng">
                <a:noFill/>
              </a:ln>
            </a:endParaRPr>
          </a:p>
          <a:p>
            <a:pPr marL="342900" indent="-342900" fontAlgn="base">
              <a:lnSpc>
                <a:spcPct val="90000"/>
              </a:lnSpc>
              <a:spcBef>
                <a:spcPct val="20000"/>
              </a:spcBef>
              <a:spcAft>
                <a:spcPts val="600"/>
              </a:spcAft>
              <a:buClr>
                <a:schemeClr val="tx1"/>
              </a:buClr>
              <a:buSzPct val="80000"/>
              <a:buFont typeface="+mj-lt"/>
              <a:buAutoNum type="arabicPeriod"/>
            </a:pPr>
            <a:endParaRPr lang="en-US" altLang="en-US" sz="1600" dirty="0">
              <a:ln w="3175" cmpd="sng">
                <a:noFill/>
              </a:ln>
            </a:endParaRPr>
          </a:p>
          <a:p>
            <a:pPr marL="342900" indent="-342900" fontAlgn="base">
              <a:lnSpc>
                <a:spcPct val="90000"/>
              </a:lnSpc>
              <a:spcBef>
                <a:spcPct val="20000"/>
              </a:spcBef>
              <a:spcAft>
                <a:spcPts val="600"/>
              </a:spcAft>
              <a:buClr>
                <a:schemeClr val="tx1"/>
              </a:buClr>
              <a:buSzPct val="80000"/>
              <a:buFont typeface="+mj-lt"/>
              <a:buAutoNum type="arabicPeriod"/>
            </a:pPr>
            <a:endParaRPr lang="en-US" altLang="en-US" sz="1600" dirty="0">
              <a:ln w="3175" cmpd="sng">
                <a:noFill/>
              </a:ln>
            </a:endParaRP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Backend Development</a:t>
            </a:r>
          </a:p>
          <a:p>
            <a:pPr marL="342900" indent="-342900" fontAlgn="base">
              <a:lnSpc>
                <a:spcPct val="90000"/>
              </a:lnSpc>
              <a:spcBef>
                <a:spcPct val="20000"/>
              </a:spcBef>
              <a:spcAft>
                <a:spcPts val="600"/>
              </a:spcAft>
              <a:buClr>
                <a:schemeClr val="tx1"/>
              </a:buClr>
              <a:buSzPct val="80000"/>
              <a:buFont typeface="+mj-lt"/>
              <a:buAutoNum type="arabicPeriod"/>
            </a:pPr>
            <a:r>
              <a:rPr lang="en-US" altLang="en-US" sz="1600" dirty="0">
                <a:ln w="3175" cmpd="sng">
                  <a:noFill/>
                </a:ln>
              </a:rPr>
              <a:t>Mobile Development</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Frontend Development</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Challenges &amp; Solutions</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Future Work</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Testing &amp; Quality Assurance</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Deployment</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Lessons Learned</a:t>
            </a:r>
          </a:p>
          <a:p>
            <a:pPr marL="342900" indent="-342900" fontAlgn="base">
              <a:lnSpc>
                <a:spcPct val="90000"/>
              </a:lnSpc>
              <a:spcBef>
                <a:spcPct val="20000"/>
              </a:spcBef>
              <a:spcAft>
                <a:spcPts val="600"/>
              </a:spcAft>
              <a:buClr>
                <a:schemeClr val="tx1"/>
              </a:buClr>
              <a:buSzPct val="80000"/>
              <a:buFont typeface="+mj-lt"/>
              <a:buAutoNum type="arabicPeriod"/>
            </a:pPr>
            <a:r>
              <a:rPr lang="en-US" altLang="en-US" sz="1600" dirty="0">
                <a:ln w="3175" cmpd="sng">
                  <a:noFill/>
                </a:ln>
              </a:rPr>
              <a:t>Project Demo</a:t>
            </a:r>
          </a:p>
          <a:p>
            <a:pPr marL="342900" marR="0" lvl="0" indent="-342900" fontAlgn="base">
              <a:lnSpc>
                <a:spcPct val="90000"/>
              </a:lnSpc>
              <a:spcBef>
                <a:spcPct val="20000"/>
              </a:spcBef>
              <a:spcAft>
                <a:spcPts val="600"/>
              </a:spcAft>
              <a:buClr>
                <a:schemeClr val="tx1"/>
              </a:buClr>
              <a:buSzPct val="80000"/>
              <a:buFont typeface="+mj-lt"/>
              <a:buAutoNum type="arabicPeriod"/>
              <a:tabLst/>
            </a:pPr>
            <a:r>
              <a:rPr lang="en-US" altLang="en-US" sz="1600" dirty="0">
                <a:ln w="3175" cmpd="sng">
                  <a:noFill/>
                </a:ln>
              </a:rPr>
              <a:t>Acknowledgements</a:t>
            </a:r>
          </a:p>
          <a:p>
            <a:pPr marL="342900" indent="-342900" fontAlgn="base">
              <a:lnSpc>
                <a:spcPct val="90000"/>
              </a:lnSpc>
              <a:spcBef>
                <a:spcPct val="20000"/>
              </a:spcBef>
              <a:spcAft>
                <a:spcPts val="600"/>
              </a:spcAft>
              <a:buClr>
                <a:schemeClr val="tx1"/>
              </a:buClr>
              <a:buSzPct val="80000"/>
              <a:buFont typeface="+mj-lt"/>
              <a:buAutoNum type="arabicPeriod"/>
            </a:pPr>
            <a:endParaRPr lang="en-US" altLang="en-US" sz="1600" dirty="0">
              <a:ln w="3175" cmpd="sng">
                <a:noFill/>
              </a:ln>
            </a:endParaRPr>
          </a:p>
          <a:p>
            <a:pPr marR="0" lvl="0" fontAlgn="base">
              <a:lnSpc>
                <a:spcPct val="90000"/>
              </a:lnSpc>
              <a:spcBef>
                <a:spcPct val="20000"/>
              </a:spcBef>
              <a:spcAft>
                <a:spcPts val="600"/>
              </a:spcAft>
              <a:buClr>
                <a:schemeClr val="tx1"/>
              </a:buClr>
              <a:buSzPct val="80000"/>
              <a:tabLst/>
            </a:pPr>
            <a:r>
              <a:rPr lang="en-US" altLang="en-US" sz="1600" dirty="0">
                <a:ln w="3175" cmpd="sng">
                  <a:noFill/>
                </a:ln>
              </a:rPr>
              <a:t>                                                    </a:t>
            </a:r>
          </a:p>
        </p:txBody>
      </p:sp>
      <p:sp>
        <p:nvSpPr>
          <p:cNvPr id="32" name="Rectangle 31">
            <a:extLst>
              <a:ext uri="{FF2B5EF4-FFF2-40B4-BE49-F238E27FC236}">
                <a16:creationId xmlns:a16="http://schemas.microsoft.com/office/drawing/2014/main" id="{08452CCF-4A27-488A-AAF4-424933CFC9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4657345" cy="6858000"/>
          </a:xfrm>
          <a:prstGeom prst="rect">
            <a:avLst/>
          </a:prstGeom>
          <a:solidFill>
            <a:schemeClr val="bg2">
              <a:lumMod val="75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521662E-D65E-2955-288F-5A31E92BD0C1}"/>
              </a:ext>
            </a:extLst>
          </p:cNvPr>
          <p:cNvSpPr txBox="1"/>
          <p:nvPr/>
        </p:nvSpPr>
        <p:spPr>
          <a:xfrm>
            <a:off x="6662057" y="685800"/>
            <a:ext cx="3592286" cy="5308599"/>
          </a:xfrm>
          <a:prstGeom prst="rect">
            <a:avLst/>
          </a:prstGeom>
        </p:spPr>
        <p:txBody>
          <a:bodyPr vert="horz" lIns="91440" tIns="45720" rIns="91440" bIns="45720" rtlCol="0" anchor="ctr">
            <a:normAutofit/>
          </a:bodyPr>
          <a:lstStyle/>
          <a:p>
            <a:pPr>
              <a:spcBef>
                <a:spcPct val="0"/>
              </a:spcBef>
              <a:spcAft>
                <a:spcPts val="600"/>
              </a:spcAft>
            </a:pPr>
            <a:r>
              <a:rPr lang="en-US" sz="3200" b="1" cap="all" dirty="0">
                <a:ln w="3175" cmpd="sng">
                  <a:noFill/>
                </a:ln>
                <a:latin typeface="+mj-lt"/>
                <a:ea typeface="+mj-ea"/>
                <a:cs typeface="+mj-cs"/>
              </a:rPr>
              <a:t>Presentation Agenda</a:t>
            </a:r>
          </a:p>
        </p:txBody>
      </p:sp>
      <p:sp>
        <p:nvSpPr>
          <p:cNvPr id="34" name="Rectangle 33">
            <a:extLst>
              <a:ext uri="{FF2B5EF4-FFF2-40B4-BE49-F238E27FC236}">
                <a16:creationId xmlns:a16="http://schemas.microsoft.com/office/drawing/2014/main" id="{4B74BB55-8517-4CFE-9389-81D0E6F81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53344" y="0"/>
            <a:ext cx="1438656" cy="6858000"/>
          </a:xfrm>
          <a:prstGeom prst="rect">
            <a:avLst/>
          </a:prstGeom>
          <a:solidFill>
            <a:schemeClr val="bg2">
              <a:lumMod val="50000"/>
              <a:alpha val="7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grpSp>
        <p:nvGrpSpPr>
          <p:cNvPr id="36" name="Group 35">
            <a:extLst>
              <a:ext uri="{FF2B5EF4-FFF2-40B4-BE49-F238E27FC236}">
                <a16:creationId xmlns:a16="http://schemas.microsoft.com/office/drawing/2014/main" id="{543190CD-45FC-4DE0-B596-17D4DE53E9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769288" y="3770390"/>
            <a:ext cx="1419541" cy="1660354"/>
            <a:chOff x="10292292" y="2963333"/>
            <a:chExt cx="1896535" cy="2218267"/>
          </a:xfrm>
        </p:grpSpPr>
        <p:cxnSp>
          <p:nvCxnSpPr>
            <p:cNvPr id="37" name="Straight Connector 36">
              <a:extLst>
                <a:ext uri="{FF2B5EF4-FFF2-40B4-BE49-F238E27FC236}">
                  <a16:creationId xmlns:a16="http://schemas.microsoft.com/office/drawing/2014/main" id="{3BD4334C-2554-4361-8CFF-394E624CF4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alpha val="70000"/>
                </a:srgb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9FC3CBA7-AF68-4075-BAC7-623C34B4F4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0292292" y="3190344"/>
              <a:ext cx="1896535" cy="1896533"/>
            </a:xfrm>
            <a:prstGeom prst="line">
              <a:avLst/>
            </a:prstGeom>
            <a:ln w="9525">
              <a:solidFill>
                <a:srgbClr val="FFFFFF">
                  <a:alpha val="70000"/>
                </a:srgb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A6C7307-1C78-4C8A-BF3D-FA420F177A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alpha val="70000"/>
                </a:srgb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44CD1F94-6C7C-4E8F-9336-E312E9F5C7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alpha val="70000"/>
                </a:srgb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5B11C2A-D791-46E1-B954-1184FB0802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alpha val="70000"/>
                </a:srgb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72118567"/>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pattFill prst="pct60">
          <a:fgClr>
            <a:schemeClr val="bg2"/>
          </a:fgClr>
          <a:bgClr>
            <a:schemeClr val="bg1"/>
          </a:bgClr>
        </a:patt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886103-8253-E43B-0DE4-3E419588B184}"/>
              </a:ext>
            </a:extLst>
          </p:cNvPr>
          <p:cNvPicPr>
            <a:picLocks noChangeAspect="1"/>
          </p:cNvPicPr>
          <p:nvPr/>
        </p:nvPicPr>
        <p:blipFill>
          <a:blip r:embed="rId2"/>
          <a:stretch>
            <a:fillRect/>
          </a:stretch>
        </p:blipFill>
        <p:spPr>
          <a:xfrm>
            <a:off x="4787511" y="999241"/>
            <a:ext cx="7335359" cy="5146724"/>
          </a:xfrm>
          <a:prstGeom prst="rect">
            <a:avLst/>
          </a:prstGeom>
        </p:spPr>
      </p:pic>
      <p:sp>
        <p:nvSpPr>
          <p:cNvPr id="8" name="TextBox 7">
            <a:extLst>
              <a:ext uri="{FF2B5EF4-FFF2-40B4-BE49-F238E27FC236}">
                <a16:creationId xmlns:a16="http://schemas.microsoft.com/office/drawing/2014/main" id="{1FC72031-42A1-6DA6-FE7C-C0DBD782985E}"/>
              </a:ext>
            </a:extLst>
          </p:cNvPr>
          <p:cNvSpPr txBox="1"/>
          <p:nvPr/>
        </p:nvSpPr>
        <p:spPr>
          <a:xfrm>
            <a:off x="644166" y="886120"/>
            <a:ext cx="4031530" cy="4524315"/>
          </a:xfrm>
          <a:prstGeom prst="rect">
            <a:avLst/>
          </a:prstGeom>
          <a:noFill/>
        </p:spPr>
        <p:txBody>
          <a:bodyPr wrap="square" rtlCol="0">
            <a:spAutoFit/>
          </a:bodyPr>
          <a:lstStyle/>
          <a:p>
            <a:br>
              <a:rPr lang="en-US" b="1" dirty="0">
                <a:solidFill>
                  <a:schemeClr val="accent1">
                    <a:lumMod val="20000"/>
                    <a:lumOff val="80000"/>
                  </a:schemeClr>
                </a:solidFill>
              </a:rPr>
            </a:br>
            <a:r>
              <a:rPr lang="en-US" b="1" dirty="0">
                <a:solidFill>
                  <a:schemeClr val="accent1">
                    <a:lumMod val="20000"/>
                    <a:lumOff val="80000"/>
                  </a:schemeClr>
                </a:solidFill>
              </a:rPr>
              <a:t>API documentation generated using DRF Spectacular.</a:t>
            </a:r>
            <a:br>
              <a:rPr lang="en-US" b="1" dirty="0">
                <a:solidFill>
                  <a:schemeClr val="accent1">
                    <a:lumMod val="20000"/>
                    <a:lumOff val="80000"/>
                  </a:schemeClr>
                </a:solidFill>
              </a:rPr>
            </a:br>
            <a:endParaRPr lang="en-US" b="1" dirty="0">
              <a:solidFill>
                <a:schemeClr val="accent1">
                  <a:lumMod val="20000"/>
                  <a:lumOff val="80000"/>
                </a:schemeClr>
              </a:solidFill>
            </a:endParaRPr>
          </a:p>
          <a:p>
            <a:pPr marL="285750" indent="-285750">
              <a:buFont typeface="Wingdings" panose="05000000000000000000" pitchFamily="2" charset="2"/>
              <a:buChar char="v"/>
            </a:pPr>
            <a:r>
              <a:rPr lang="en-US" b="1" dirty="0">
                <a:solidFill>
                  <a:schemeClr val="accent1">
                    <a:lumMod val="20000"/>
                    <a:lumOff val="80000"/>
                  </a:schemeClr>
                </a:solidFill>
              </a:rPr>
              <a:t>Endpoints: Lists all available endpoints for apartments.</a:t>
            </a:r>
            <a:br>
              <a:rPr lang="en-US" b="1" dirty="0">
                <a:solidFill>
                  <a:schemeClr val="accent1">
                    <a:lumMod val="20000"/>
                    <a:lumOff val="80000"/>
                  </a:schemeClr>
                </a:solidFill>
              </a:rPr>
            </a:br>
            <a:endParaRPr lang="en-US" b="1" dirty="0">
              <a:solidFill>
                <a:schemeClr val="accent1">
                  <a:lumMod val="20000"/>
                  <a:lumOff val="80000"/>
                </a:schemeClr>
              </a:solidFill>
            </a:endParaRPr>
          </a:p>
          <a:p>
            <a:pPr marL="285750" indent="-285750">
              <a:buFont typeface="Wingdings" panose="05000000000000000000" pitchFamily="2" charset="2"/>
              <a:buChar char="v"/>
            </a:pPr>
            <a:r>
              <a:rPr lang="en-US" b="1" dirty="0">
                <a:solidFill>
                  <a:schemeClr val="accent1">
                    <a:lumMod val="20000"/>
                    <a:lumOff val="80000"/>
                  </a:schemeClr>
                </a:solidFill>
              </a:rPr>
              <a:t>Details: Shows query parameters and example responses for each endpoint.</a:t>
            </a:r>
            <a:br>
              <a:rPr lang="en-US" b="1" dirty="0">
                <a:solidFill>
                  <a:schemeClr val="accent1">
                    <a:lumMod val="20000"/>
                    <a:lumOff val="80000"/>
                  </a:schemeClr>
                </a:solidFill>
              </a:rPr>
            </a:br>
            <a:br>
              <a:rPr lang="en-US" b="1" dirty="0">
                <a:solidFill>
                  <a:schemeClr val="accent1">
                    <a:lumMod val="20000"/>
                    <a:lumOff val="80000"/>
                  </a:schemeClr>
                </a:solidFill>
              </a:rPr>
            </a:br>
            <a:r>
              <a:rPr lang="en-US" b="1" dirty="0">
                <a:solidFill>
                  <a:schemeClr val="accent1">
                    <a:lumMod val="20000"/>
                    <a:lumOff val="80000"/>
                  </a:schemeClr>
                </a:solidFill>
              </a:rPr>
              <a:t>Key Points:</a:t>
            </a:r>
            <a:br>
              <a:rPr lang="en-US" b="1" dirty="0">
                <a:solidFill>
                  <a:schemeClr val="accent1">
                    <a:lumMod val="20000"/>
                    <a:lumOff val="80000"/>
                  </a:schemeClr>
                </a:solidFill>
              </a:rPr>
            </a:br>
            <a:endParaRPr lang="en-US" b="1" dirty="0">
              <a:solidFill>
                <a:schemeClr val="accent1">
                  <a:lumMod val="20000"/>
                  <a:lumOff val="80000"/>
                </a:schemeClr>
              </a:solidFill>
            </a:endParaRPr>
          </a:p>
          <a:p>
            <a:pPr marL="742950" lvl="1" indent="-285750">
              <a:buFont typeface="Wingdings" panose="05000000000000000000" pitchFamily="2" charset="2"/>
              <a:buChar char="v"/>
            </a:pPr>
            <a:r>
              <a:rPr lang="en-US" b="1" dirty="0">
                <a:solidFill>
                  <a:schemeClr val="accent1">
                    <a:lumMod val="20000"/>
                    <a:lumOff val="80000"/>
                  </a:schemeClr>
                </a:solidFill>
              </a:rPr>
              <a:t>Clear API documentation.</a:t>
            </a:r>
          </a:p>
          <a:p>
            <a:pPr marL="742950" lvl="1" indent="-285750">
              <a:buFont typeface="Wingdings" panose="05000000000000000000" pitchFamily="2" charset="2"/>
              <a:buChar char="v"/>
            </a:pPr>
            <a:r>
              <a:rPr lang="en-US" b="1" dirty="0">
                <a:solidFill>
                  <a:schemeClr val="accent1">
                    <a:lumMod val="20000"/>
                    <a:lumOff val="80000"/>
                  </a:schemeClr>
                </a:solidFill>
              </a:rPr>
              <a:t>Facilitates testing and integration.</a:t>
            </a:r>
          </a:p>
        </p:txBody>
      </p:sp>
      <p:sp>
        <p:nvSpPr>
          <p:cNvPr id="16" name="TextBox 15">
            <a:extLst>
              <a:ext uri="{FF2B5EF4-FFF2-40B4-BE49-F238E27FC236}">
                <a16:creationId xmlns:a16="http://schemas.microsoft.com/office/drawing/2014/main" id="{A07C7AA7-F604-302E-7DC1-3E258E320D29}"/>
              </a:ext>
            </a:extLst>
          </p:cNvPr>
          <p:cNvSpPr txBox="1"/>
          <p:nvPr/>
        </p:nvSpPr>
        <p:spPr>
          <a:xfrm>
            <a:off x="4336330" y="93424"/>
            <a:ext cx="4845378" cy="584775"/>
          </a:xfrm>
          <a:prstGeom prst="rect">
            <a:avLst/>
          </a:prstGeom>
          <a:noFill/>
        </p:spPr>
        <p:txBody>
          <a:bodyPr wrap="square">
            <a:spAutoFit/>
          </a:bodyPr>
          <a:lstStyle/>
          <a:p>
            <a:r>
              <a:rPr lang="en-US" sz="3200" b="1" dirty="0"/>
              <a:t>API Documentation:</a:t>
            </a:r>
            <a:endParaRPr lang="en-US" sz="3200" dirty="0"/>
          </a:p>
        </p:txBody>
      </p:sp>
    </p:spTree>
    <p:extLst>
      <p:ext uri="{BB962C8B-B14F-4D97-AF65-F5344CB8AC3E}">
        <p14:creationId xmlns:p14="http://schemas.microsoft.com/office/powerpoint/2010/main" val="1125740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12118621" y="5731835"/>
            <a:ext cx="73379" cy="440365"/>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82A98C"/>
            </a:solidFill>
          </p:spPr>
          <p:txBody>
            <a:bodyPr/>
            <a:lstStyle/>
            <a:p>
              <a:endParaRPr lang="en-US"/>
            </a:p>
          </p:txBody>
        </p:sp>
        <p:sp>
          <p:nvSpPr>
            <p:cNvPr id="4" name="TextBox 4"/>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grpSp>
        <p:nvGrpSpPr>
          <p:cNvPr id="5" name="Group 5"/>
          <p:cNvGrpSpPr>
            <a:grpSpLocks noChangeAspect="1"/>
          </p:cNvGrpSpPr>
          <p:nvPr/>
        </p:nvGrpSpPr>
        <p:grpSpPr>
          <a:xfrm>
            <a:off x="7301063" y="897270"/>
            <a:ext cx="3917536" cy="7751517"/>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t="-1377" b="-1377"/>
              </a:stretch>
            </a:blipFill>
          </p:spPr>
          <p:txBody>
            <a:bodyPr/>
            <a:lstStyle/>
            <a:p>
              <a:endParaRPr lang="en-US"/>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sp>
        <p:nvSpPr>
          <p:cNvPr id="15" name="TextBox 15"/>
          <p:cNvSpPr txBox="1"/>
          <p:nvPr/>
        </p:nvSpPr>
        <p:spPr>
          <a:xfrm>
            <a:off x="1371602" y="3426752"/>
            <a:ext cx="3828527" cy="1279068"/>
          </a:xfrm>
          <a:prstGeom prst="rect">
            <a:avLst/>
          </a:prstGeom>
        </p:spPr>
        <p:txBody>
          <a:bodyPr lIns="0" tIns="0" rIns="0" bIns="0" rtlCol="0" anchor="t">
            <a:spAutoFit/>
          </a:bodyPr>
          <a:lstStyle/>
          <a:p>
            <a:pPr>
              <a:lnSpc>
                <a:spcPts val="10496"/>
              </a:lnSpc>
              <a:spcBef>
                <a:spcPct val="0"/>
              </a:spcBef>
            </a:pPr>
            <a:r>
              <a:rPr lang="en-US" sz="7497">
                <a:solidFill>
                  <a:srgbClr val="1F2020"/>
                </a:solidFill>
                <a:latin typeface="Poppins"/>
                <a:ea typeface="Poppins"/>
                <a:cs typeface="Poppins"/>
                <a:sym typeface="Poppins"/>
              </a:rPr>
              <a:t>App</a:t>
            </a:r>
          </a:p>
        </p:txBody>
      </p:sp>
      <p:sp>
        <p:nvSpPr>
          <p:cNvPr id="16" name="TextBox 16"/>
          <p:cNvSpPr txBox="1"/>
          <p:nvPr/>
        </p:nvSpPr>
        <p:spPr>
          <a:xfrm>
            <a:off x="1136842" y="2565192"/>
            <a:ext cx="4063287" cy="1064394"/>
          </a:xfrm>
          <a:prstGeom prst="rect">
            <a:avLst/>
          </a:prstGeom>
        </p:spPr>
        <p:txBody>
          <a:bodyPr lIns="0" tIns="0" rIns="0" bIns="0" rtlCol="0" anchor="t">
            <a:spAutoFit/>
          </a:bodyPr>
          <a:lstStyle/>
          <a:p>
            <a:pPr>
              <a:lnSpc>
                <a:spcPts val="8292"/>
              </a:lnSpc>
            </a:pPr>
            <a:r>
              <a:rPr lang="en-US" sz="7897" spc="134">
                <a:solidFill>
                  <a:srgbClr val="82A98C"/>
                </a:solidFill>
                <a:latin typeface="Poppins Bold"/>
                <a:ea typeface="Poppins Bold"/>
                <a:cs typeface="Poppins Bold"/>
                <a:sym typeface="Poppins Bold"/>
              </a:rPr>
              <a:t>System</a:t>
            </a:r>
          </a:p>
        </p:txBody>
      </p:sp>
      <p:grpSp>
        <p:nvGrpSpPr>
          <p:cNvPr id="17" name="Group 17"/>
          <p:cNvGrpSpPr/>
          <p:nvPr/>
        </p:nvGrpSpPr>
        <p:grpSpPr>
          <a:xfrm>
            <a:off x="1371602" y="5178493"/>
            <a:ext cx="1335741" cy="517246"/>
            <a:chOff x="0" y="0"/>
            <a:chExt cx="2671482" cy="1034491"/>
          </a:xfrm>
        </p:grpSpPr>
        <p:grpSp>
          <p:nvGrpSpPr>
            <p:cNvPr id="18" name="Group 18"/>
            <p:cNvGrpSpPr/>
            <p:nvPr/>
          </p:nvGrpSpPr>
          <p:grpSpPr>
            <a:xfrm>
              <a:off x="0" y="0"/>
              <a:ext cx="2671482" cy="1034491"/>
              <a:chOff x="0" y="0"/>
              <a:chExt cx="2098984" cy="812800"/>
            </a:xfrm>
          </p:grpSpPr>
          <p:sp>
            <p:nvSpPr>
              <p:cNvPr id="19" name="Freeform 19"/>
              <p:cNvSpPr/>
              <p:nvPr/>
            </p:nvSpPr>
            <p:spPr>
              <a:xfrm>
                <a:off x="0" y="0"/>
                <a:ext cx="2098984" cy="812800"/>
              </a:xfrm>
              <a:custGeom>
                <a:avLst/>
                <a:gdLst/>
                <a:ahLst/>
                <a:cxnLst/>
                <a:rect l="l" t="t" r="r" b="b"/>
                <a:pathLst>
                  <a:path w="2098984" h="812800">
                    <a:moveTo>
                      <a:pt x="386398" y="0"/>
                    </a:moveTo>
                    <a:lnTo>
                      <a:pt x="1712586" y="0"/>
                    </a:lnTo>
                    <a:cubicBezTo>
                      <a:pt x="1925987" y="0"/>
                      <a:pt x="2098984" y="172996"/>
                      <a:pt x="2098984" y="386398"/>
                    </a:cubicBezTo>
                    <a:lnTo>
                      <a:pt x="2098984" y="426402"/>
                    </a:lnTo>
                    <a:cubicBezTo>
                      <a:pt x="2098984" y="639804"/>
                      <a:pt x="1925987" y="812800"/>
                      <a:pt x="1712586" y="812800"/>
                    </a:cubicBezTo>
                    <a:lnTo>
                      <a:pt x="386398" y="812800"/>
                    </a:lnTo>
                    <a:cubicBezTo>
                      <a:pt x="172996" y="812800"/>
                      <a:pt x="0" y="639804"/>
                      <a:pt x="0" y="426402"/>
                    </a:cubicBezTo>
                    <a:lnTo>
                      <a:pt x="0" y="386398"/>
                    </a:lnTo>
                    <a:cubicBezTo>
                      <a:pt x="0" y="172996"/>
                      <a:pt x="172996" y="0"/>
                      <a:pt x="386398" y="0"/>
                    </a:cubicBezTo>
                    <a:close/>
                  </a:path>
                </a:pathLst>
              </a:custGeom>
              <a:solidFill>
                <a:srgbClr val="82A98C"/>
              </a:solidFill>
            </p:spPr>
            <p:txBody>
              <a:bodyPr/>
              <a:lstStyle/>
              <a:p>
                <a:endParaRPr lang="en-US"/>
              </a:p>
            </p:txBody>
          </p:sp>
          <p:sp>
            <p:nvSpPr>
              <p:cNvPr id="20" name="TextBox 20"/>
              <p:cNvSpPr txBox="1"/>
              <p:nvPr/>
            </p:nvSpPr>
            <p:spPr>
              <a:xfrm>
                <a:off x="0" y="-38100"/>
                <a:ext cx="2098984" cy="850900"/>
              </a:xfrm>
              <a:prstGeom prst="rect">
                <a:avLst/>
              </a:prstGeom>
            </p:spPr>
            <p:txBody>
              <a:bodyPr lIns="33867" tIns="33867" rIns="33867" bIns="33867" rtlCol="0" anchor="ctr"/>
              <a:lstStyle/>
              <a:p>
                <a:pPr algn="ctr">
                  <a:lnSpc>
                    <a:spcPts val="1773"/>
                  </a:lnSpc>
                </a:pPr>
                <a:endParaRPr sz="1200"/>
              </a:p>
            </p:txBody>
          </p:sp>
        </p:grpSp>
        <p:sp>
          <p:nvSpPr>
            <p:cNvPr id="21" name="TextBox 21"/>
            <p:cNvSpPr txBox="1"/>
            <p:nvPr/>
          </p:nvSpPr>
          <p:spPr>
            <a:xfrm>
              <a:off x="0" y="342576"/>
              <a:ext cx="2671482" cy="349582"/>
            </a:xfrm>
            <a:prstGeom prst="rect">
              <a:avLst/>
            </a:prstGeom>
          </p:spPr>
          <p:txBody>
            <a:bodyPr lIns="0" tIns="0" rIns="0" bIns="0" rtlCol="0" anchor="t">
              <a:spAutoFit/>
            </a:bodyPr>
            <a:lstStyle/>
            <a:p>
              <a:pPr algn="ctr">
                <a:lnSpc>
                  <a:spcPts val="1465"/>
                </a:lnSpc>
                <a:spcBef>
                  <a:spcPct val="0"/>
                </a:spcBef>
              </a:pPr>
              <a:r>
                <a:rPr lang="en-US" sz="1046">
                  <a:solidFill>
                    <a:srgbClr val="FFFFFF"/>
                  </a:solidFill>
                  <a:latin typeface="Open Sans 1 Bold"/>
                  <a:ea typeface="Open Sans 1 Bold"/>
                  <a:cs typeface="Open Sans 1 Bold"/>
                  <a:sym typeface="Open Sans 1 Bold"/>
                </a:rPr>
                <a:t>Explore Now</a:t>
              </a:r>
            </a:p>
          </p:txBody>
        </p:sp>
      </p:grpSp>
      <p:grpSp>
        <p:nvGrpSpPr>
          <p:cNvPr id="22" name="Group 22"/>
          <p:cNvGrpSpPr/>
          <p:nvPr/>
        </p:nvGrpSpPr>
        <p:grpSpPr>
          <a:xfrm rot="-2700000">
            <a:off x="41638" y="6291714"/>
            <a:ext cx="1695745" cy="1695745"/>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24" name="TextBox 24"/>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5" name="Group 25"/>
          <p:cNvGrpSpPr/>
          <p:nvPr/>
        </p:nvGrpSpPr>
        <p:grpSpPr>
          <a:xfrm rot="-2700000">
            <a:off x="-1222721" y="5041491"/>
            <a:ext cx="1695745" cy="1695745"/>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27" name="TextBox 2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8" name="Group 28"/>
          <p:cNvGrpSpPr/>
          <p:nvPr/>
        </p:nvGrpSpPr>
        <p:grpSpPr>
          <a:xfrm rot="-2700000">
            <a:off x="-1092065" y="6103146"/>
            <a:ext cx="1695745" cy="1695745"/>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30" name="TextBox 3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1" name="Group 31"/>
          <p:cNvGrpSpPr/>
          <p:nvPr/>
        </p:nvGrpSpPr>
        <p:grpSpPr>
          <a:xfrm rot="-2700000">
            <a:off x="11697939" y="127612"/>
            <a:ext cx="1695745" cy="1695745"/>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33" name="TextBox 33"/>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4" name="Group 34"/>
          <p:cNvGrpSpPr/>
          <p:nvPr/>
        </p:nvGrpSpPr>
        <p:grpSpPr>
          <a:xfrm rot="-2700000">
            <a:off x="10442660" y="-1137851"/>
            <a:ext cx="1695745" cy="1695745"/>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36" name="TextBox 36"/>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7" name="Group 37"/>
          <p:cNvGrpSpPr/>
          <p:nvPr/>
        </p:nvGrpSpPr>
        <p:grpSpPr>
          <a:xfrm rot="-2700000">
            <a:off x="11487594" y="-1378415"/>
            <a:ext cx="1695745" cy="2745321"/>
            <a:chOff x="0" y="0"/>
            <a:chExt cx="812800" cy="1315880"/>
          </a:xfrm>
        </p:grpSpPr>
        <p:sp>
          <p:nvSpPr>
            <p:cNvPr id="38" name="Freeform 38"/>
            <p:cNvSpPr/>
            <p:nvPr/>
          </p:nvSpPr>
          <p:spPr>
            <a:xfrm>
              <a:off x="0" y="0"/>
              <a:ext cx="812800" cy="1315880"/>
            </a:xfrm>
            <a:custGeom>
              <a:avLst/>
              <a:gdLst/>
              <a:ahLst/>
              <a:cxnLst/>
              <a:rect l="l" t="t" r="r" b="b"/>
              <a:pathLst>
                <a:path w="812800" h="1315880">
                  <a:moveTo>
                    <a:pt x="0" y="0"/>
                  </a:moveTo>
                  <a:lnTo>
                    <a:pt x="812800" y="0"/>
                  </a:lnTo>
                  <a:lnTo>
                    <a:pt x="812800" y="1315880"/>
                  </a:lnTo>
                  <a:lnTo>
                    <a:pt x="0" y="1315880"/>
                  </a:lnTo>
                  <a:close/>
                </a:path>
              </a:pathLst>
            </a:custGeom>
            <a:solidFill>
              <a:srgbClr val="82A98C">
                <a:alpha val="16863"/>
              </a:srgbClr>
            </a:solidFill>
          </p:spPr>
          <p:txBody>
            <a:bodyPr/>
            <a:lstStyle/>
            <a:p>
              <a:endParaRPr lang="en-US"/>
            </a:p>
          </p:txBody>
        </p:sp>
        <p:sp>
          <p:nvSpPr>
            <p:cNvPr id="39" name="TextBox 39"/>
            <p:cNvSpPr txBox="1"/>
            <p:nvPr/>
          </p:nvSpPr>
          <p:spPr>
            <a:xfrm>
              <a:off x="0" y="-38100"/>
              <a:ext cx="812800" cy="135398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40" name="Group 40"/>
          <p:cNvGrpSpPr/>
          <p:nvPr/>
        </p:nvGrpSpPr>
        <p:grpSpPr>
          <a:xfrm rot="-2700000">
            <a:off x="11503393" y="-930491"/>
            <a:ext cx="1695745" cy="1695745"/>
            <a:chOff x="0" y="0"/>
            <a:chExt cx="812800" cy="812800"/>
          </a:xfrm>
        </p:grpSpPr>
        <p:sp>
          <p:nvSpPr>
            <p:cNvPr id="41" name="Freeform 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noFill/>
          </p:spPr>
          <p:txBody>
            <a:bodyPr/>
            <a:lstStyle/>
            <a:p>
              <a:endParaRPr lang="en-US"/>
            </a:p>
          </p:txBody>
        </p:sp>
        <p:sp>
          <p:nvSpPr>
            <p:cNvPr id="42" name="TextBox 42"/>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43" name="TextBox 43"/>
          <p:cNvSpPr txBox="1"/>
          <p:nvPr/>
        </p:nvSpPr>
        <p:spPr>
          <a:xfrm>
            <a:off x="1136842" y="1598325"/>
            <a:ext cx="4358081" cy="1064394"/>
          </a:xfrm>
          <a:prstGeom prst="rect">
            <a:avLst/>
          </a:prstGeom>
        </p:spPr>
        <p:txBody>
          <a:bodyPr lIns="0" tIns="0" rIns="0" bIns="0" rtlCol="0" anchor="t">
            <a:spAutoFit/>
          </a:bodyPr>
          <a:lstStyle/>
          <a:p>
            <a:pPr>
              <a:lnSpc>
                <a:spcPts val="8292"/>
              </a:lnSpc>
            </a:pPr>
            <a:r>
              <a:rPr lang="en-US" sz="7897" spc="134">
                <a:solidFill>
                  <a:srgbClr val="82A98C"/>
                </a:solidFill>
                <a:latin typeface="Poppins Bold"/>
                <a:ea typeface="Poppins Bold"/>
                <a:cs typeface="Poppins Bold"/>
                <a:sym typeface="Poppins Bold"/>
              </a:rPr>
              <a:t>Renting</a:t>
            </a:r>
          </a:p>
        </p:txBody>
      </p:sp>
      <p:sp>
        <p:nvSpPr>
          <p:cNvPr id="45" name="Rectangle 44">
            <a:extLst>
              <a:ext uri="{FF2B5EF4-FFF2-40B4-BE49-F238E27FC236}">
                <a16:creationId xmlns:a16="http://schemas.microsoft.com/office/drawing/2014/main" id="{FAD8F693-4CE3-4AD2-2986-03CA64F4E86E}"/>
              </a:ext>
            </a:extLst>
          </p:cNvPr>
          <p:cNvSpPr/>
          <p:nvPr/>
        </p:nvSpPr>
        <p:spPr>
          <a:xfrm>
            <a:off x="-1643476" y="4705819"/>
            <a:ext cx="1613844" cy="39030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6" name="Rectangle 45">
            <a:extLst>
              <a:ext uri="{FF2B5EF4-FFF2-40B4-BE49-F238E27FC236}">
                <a16:creationId xmlns:a16="http://schemas.microsoft.com/office/drawing/2014/main" id="{F065C6CA-0F17-74C0-5604-3F2DFC35F196}"/>
              </a:ext>
            </a:extLst>
          </p:cNvPr>
          <p:cNvSpPr/>
          <p:nvPr/>
        </p:nvSpPr>
        <p:spPr>
          <a:xfrm>
            <a:off x="-154112" y="6874226"/>
            <a:ext cx="2242696" cy="16530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Rectangle 46">
            <a:extLst>
              <a:ext uri="{FF2B5EF4-FFF2-40B4-BE49-F238E27FC236}">
                <a16:creationId xmlns:a16="http://schemas.microsoft.com/office/drawing/2014/main" id="{5EEB7378-8BB7-B145-9CE8-94B9D4BFA421}"/>
              </a:ext>
            </a:extLst>
          </p:cNvPr>
          <p:cNvSpPr/>
          <p:nvPr/>
        </p:nvSpPr>
        <p:spPr>
          <a:xfrm>
            <a:off x="7220049" y="6858000"/>
            <a:ext cx="3956774" cy="19142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8" name="Rectangle 47">
            <a:extLst>
              <a:ext uri="{FF2B5EF4-FFF2-40B4-BE49-F238E27FC236}">
                <a16:creationId xmlns:a16="http://schemas.microsoft.com/office/drawing/2014/main" id="{0506DD94-B6C0-67D2-9D10-D328B5F900B1}"/>
              </a:ext>
            </a:extLst>
          </p:cNvPr>
          <p:cNvSpPr/>
          <p:nvPr/>
        </p:nvSpPr>
        <p:spPr>
          <a:xfrm>
            <a:off x="9575515" y="-1632114"/>
            <a:ext cx="4330106" cy="15941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9" name="Rectangle 48">
            <a:extLst>
              <a:ext uri="{FF2B5EF4-FFF2-40B4-BE49-F238E27FC236}">
                <a16:creationId xmlns:a16="http://schemas.microsoft.com/office/drawing/2014/main" id="{08322A78-0173-CB1D-AAA9-E40C8970F834}"/>
              </a:ext>
            </a:extLst>
          </p:cNvPr>
          <p:cNvSpPr/>
          <p:nvPr/>
        </p:nvSpPr>
        <p:spPr>
          <a:xfrm>
            <a:off x="12272434" y="-295034"/>
            <a:ext cx="1646536" cy="37711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gradFill rotWithShape="1">
          <a:gsLst>
            <a:gs pos="55000">
              <a:srgbClr val="61826C"/>
            </a:gs>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2BC8FB-A590-5AF1-A449-17B5125BD31A}"/>
              </a:ext>
            </a:extLst>
          </p:cNvPr>
          <p:cNvSpPr txBox="1"/>
          <p:nvPr/>
        </p:nvSpPr>
        <p:spPr>
          <a:xfrm>
            <a:off x="3749964" y="472152"/>
            <a:ext cx="5107708" cy="646331"/>
          </a:xfrm>
          <a:prstGeom prst="rect">
            <a:avLst/>
          </a:prstGeom>
          <a:noFill/>
        </p:spPr>
        <p:txBody>
          <a:bodyPr wrap="square" rtlCol="0">
            <a:spAutoFit/>
          </a:bodyPr>
          <a:lstStyle/>
          <a:p>
            <a:r>
              <a:rPr lang="en-US" sz="3600" b="1" cap="all" dirty="0">
                <a:ln w="3175" cmpd="sng">
                  <a:noFill/>
                </a:ln>
                <a:latin typeface="+mj-lt"/>
                <a:ea typeface="+mj-ea"/>
                <a:cs typeface="+mj-cs"/>
              </a:rPr>
              <a:t>Mobile Development</a:t>
            </a:r>
          </a:p>
        </p:txBody>
      </p:sp>
      <p:sp>
        <p:nvSpPr>
          <p:cNvPr id="2" name="TextBox 1">
            <a:extLst>
              <a:ext uri="{FF2B5EF4-FFF2-40B4-BE49-F238E27FC236}">
                <a16:creationId xmlns:a16="http://schemas.microsoft.com/office/drawing/2014/main" id="{26225207-B8C8-3A24-BD0C-3B4F34FD7A18}"/>
              </a:ext>
            </a:extLst>
          </p:cNvPr>
          <p:cNvSpPr txBox="1"/>
          <p:nvPr/>
        </p:nvSpPr>
        <p:spPr>
          <a:xfrm>
            <a:off x="1654139" y="1905506"/>
            <a:ext cx="9004127" cy="3046988"/>
          </a:xfrm>
          <a:prstGeom prst="rect">
            <a:avLst/>
          </a:prstGeom>
          <a:solidFill>
            <a:schemeClr val="bg2"/>
          </a:solidFill>
        </p:spPr>
        <p:txBody>
          <a:bodyPr wrap="square" rtlCol="0">
            <a:spAutoFit/>
          </a:bodyPr>
          <a:lstStyle/>
          <a:p>
            <a:r>
              <a:rPr lang="en-US" sz="2400" b="1" dirty="0"/>
              <a:t>Technologies and Frameworks</a:t>
            </a:r>
            <a:r>
              <a:rPr lang="en-US" sz="2400" dirty="0"/>
              <a:t>:</a:t>
            </a:r>
          </a:p>
          <a:p>
            <a:pPr marL="800100" lvl="1" indent="-342900">
              <a:buFont typeface="Arial" panose="020B0604020202020204" pitchFamily="34" charset="0"/>
              <a:buChar char="•"/>
            </a:pPr>
            <a:r>
              <a:rPr lang="en-US" sz="2400" dirty="0"/>
              <a:t>Flutter: Framework for building cross-platform mobile applications.</a:t>
            </a:r>
          </a:p>
          <a:p>
            <a:pPr marL="800100" lvl="1" indent="-342900">
              <a:buFont typeface="Arial" panose="020B0604020202020204" pitchFamily="34" charset="0"/>
              <a:buChar char="•"/>
            </a:pPr>
            <a:endParaRPr lang="en-US" sz="2400" dirty="0"/>
          </a:p>
          <a:p>
            <a:r>
              <a:rPr lang="en-US" sz="2400" b="1" dirty="0"/>
              <a:t>Key Features</a:t>
            </a:r>
            <a:r>
              <a:rPr lang="en-US" sz="2400" dirty="0"/>
              <a:t>:</a:t>
            </a:r>
          </a:p>
          <a:p>
            <a:pPr marL="742950" lvl="1" indent="-285750">
              <a:buFont typeface="Arial" panose="020B0604020202020204" pitchFamily="34" charset="0"/>
              <a:buChar char="•"/>
            </a:pPr>
            <a:r>
              <a:rPr lang="en-US" sz="2400" dirty="0"/>
              <a:t>User-friendly mobile interface.</a:t>
            </a:r>
          </a:p>
          <a:p>
            <a:pPr marL="742950" lvl="1" indent="-285750">
              <a:buFont typeface="Arial" panose="020B0604020202020204" pitchFamily="34" charset="0"/>
              <a:buChar char="•"/>
            </a:pPr>
            <a:r>
              <a:rPr lang="en-US" sz="2400" dirty="0"/>
              <a:t>Cross-platform compatibility (iOS and Android).Integration with backend APIs.</a:t>
            </a:r>
          </a:p>
        </p:txBody>
      </p:sp>
    </p:spTree>
    <p:extLst>
      <p:ext uri="{BB962C8B-B14F-4D97-AF65-F5344CB8AC3E}">
        <p14:creationId xmlns:p14="http://schemas.microsoft.com/office/powerpoint/2010/main" val="316945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82FDE7CB-A0B9-4C48-80CE-B61F4F9E2F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6" name="Straight Connector 15">
              <a:extLst>
                <a:ext uri="{FF2B5EF4-FFF2-40B4-BE49-F238E27FC236}">
                  <a16:creationId xmlns:a16="http://schemas.microsoft.com/office/drawing/2014/main" id="{A3258CC7-31A5-4656-A7C5-16CBDC9787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8C3ADF9B-28A3-4312-A210-984E680D9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7">
              <a:extLst>
                <a:ext uri="{FF2B5EF4-FFF2-40B4-BE49-F238E27FC236}">
                  <a16:creationId xmlns:a16="http://schemas.microsoft.com/office/drawing/2014/main" id="{51D75538-7D02-42CE-8091-38ED0178C2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81A61D5E-676C-44A0-8EF0-D68EBB55F8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F19251D-8C13-48D6-8334-6FCBB4337C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22" name="Rectangle 21">
            <a:extLst>
              <a:ext uri="{FF2B5EF4-FFF2-40B4-BE49-F238E27FC236}">
                <a16:creationId xmlns:a16="http://schemas.microsoft.com/office/drawing/2014/main" id="{EE89F969-46EE-41D6-B522-824CC147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uter screen with text on it&#10;&#10;Description automatically generated">
            <a:extLst>
              <a:ext uri="{FF2B5EF4-FFF2-40B4-BE49-F238E27FC236}">
                <a16:creationId xmlns:a16="http://schemas.microsoft.com/office/drawing/2014/main" id="{C93D2039-38F3-C6C9-6E95-D6FC872495F0}"/>
              </a:ext>
            </a:extLst>
          </p:cNvPr>
          <p:cNvPicPr>
            <a:picLocks noChangeAspect="1"/>
          </p:cNvPicPr>
          <p:nvPr/>
        </p:nvPicPr>
        <p:blipFill>
          <a:blip r:embed="rId2"/>
          <a:stretch>
            <a:fillRect/>
          </a:stretch>
        </p:blipFill>
        <p:spPr>
          <a:xfrm>
            <a:off x="4441407" y="860080"/>
            <a:ext cx="7181021" cy="5119317"/>
          </a:xfrm>
          <a:prstGeom prst="rect">
            <a:avLst/>
          </a:prstGeom>
        </p:spPr>
      </p:pic>
      <p:pic>
        <p:nvPicPr>
          <p:cNvPr id="9" name="Picture 8" descr="A screen shot of a phone">
            <a:extLst>
              <a:ext uri="{FF2B5EF4-FFF2-40B4-BE49-F238E27FC236}">
                <a16:creationId xmlns:a16="http://schemas.microsoft.com/office/drawing/2014/main" id="{F502626E-FB06-3E94-5953-AFF5AF854267}"/>
              </a:ext>
            </a:extLst>
          </p:cNvPr>
          <p:cNvPicPr>
            <a:picLocks noChangeAspect="1"/>
          </p:cNvPicPr>
          <p:nvPr/>
        </p:nvPicPr>
        <p:blipFill>
          <a:blip r:embed="rId3"/>
          <a:stretch>
            <a:fillRect/>
          </a:stretch>
        </p:blipFill>
        <p:spPr>
          <a:xfrm>
            <a:off x="648786" y="697756"/>
            <a:ext cx="3079375" cy="5474444"/>
          </a:xfrm>
          <a:prstGeom prst="rect">
            <a:avLst/>
          </a:prstGeom>
        </p:spPr>
      </p:pic>
    </p:spTree>
    <p:extLst>
      <p:ext uri="{BB962C8B-B14F-4D97-AF65-F5344CB8AC3E}">
        <p14:creationId xmlns:p14="http://schemas.microsoft.com/office/powerpoint/2010/main" val="206170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58" name="Group 44">
            <a:extLst>
              <a:ext uri="{FF2B5EF4-FFF2-40B4-BE49-F238E27FC236}">
                <a16:creationId xmlns:a16="http://schemas.microsoft.com/office/drawing/2014/main" id="{82FDE7CB-A0B9-4C48-80CE-B61F4F9E2F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6" name="Straight Connector 45">
              <a:extLst>
                <a:ext uri="{FF2B5EF4-FFF2-40B4-BE49-F238E27FC236}">
                  <a16:creationId xmlns:a16="http://schemas.microsoft.com/office/drawing/2014/main" id="{A3258CC7-31A5-4656-A7C5-16CBDC9787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8C3ADF9B-28A3-4312-A210-984E680D9F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51D75538-7D02-42CE-8091-38ED0178C24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1A61D5E-676C-44A0-8EF0-D68EBB55F8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BF19251D-8C13-48D6-8334-6FCBB4337C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59" name="Rectangle 51">
            <a:extLst>
              <a:ext uri="{FF2B5EF4-FFF2-40B4-BE49-F238E27FC236}">
                <a16:creationId xmlns:a16="http://schemas.microsoft.com/office/drawing/2014/main" id="{EE89F969-46EE-41D6-B522-824CC1470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28F2E993-7E3A-11EA-0AC8-36054B8FF396}"/>
              </a:ext>
            </a:extLst>
          </p:cNvPr>
          <p:cNvPicPr>
            <a:picLocks noChangeAspect="1"/>
          </p:cNvPicPr>
          <p:nvPr/>
        </p:nvPicPr>
        <p:blipFill>
          <a:blip r:embed="rId2"/>
          <a:stretch>
            <a:fillRect/>
          </a:stretch>
        </p:blipFill>
        <p:spPr>
          <a:xfrm>
            <a:off x="643468" y="503433"/>
            <a:ext cx="3291262" cy="5851133"/>
          </a:xfrm>
          <a:prstGeom prst="rect">
            <a:avLst/>
          </a:prstGeom>
        </p:spPr>
      </p:pic>
      <p:pic>
        <p:nvPicPr>
          <p:cNvPr id="3" name="Picture 2" descr="A screen shot of a computer screen&#10;&#10;Description automatically generated">
            <a:extLst>
              <a:ext uri="{FF2B5EF4-FFF2-40B4-BE49-F238E27FC236}">
                <a16:creationId xmlns:a16="http://schemas.microsoft.com/office/drawing/2014/main" id="{7770CD3C-CDDF-9349-942C-A4FF6FFC5740}"/>
              </a:ext>
            </a:extLst>
          </p:cNvPr>
          <p:cNvPicPr>
            <a:picLocks noChangeAspect="1"/>
          </p:cNvPicPr>
          <p:nvPr/>
        </p:nvPicPr>
        <p:blipFill>
          <a:blip r:embed="rId3"/>
          <a:stretch>
            <a:fillRect/>
          </a:stretch>
        </p:blipFill>
        <p:spPr>
          <a:xfrm>
            <a:off x="4664467" y="503433"/>
            <a:ext cx="6791217" cy="5732506"/>
          </a:xfrm>
          <a:prstGeom prst="rect">
            <a:avLst/>
          </a:prstGeom>
        </p:spPr>
      </p:pic>
    </p:spTree>
    <p:extLst>
      <p:ext uri="{BB962C8B-B14F-4D97-AF65-F5344CB8AC3E}">
        <p14:creationId xmlns:p14="http://schemas.microsoft.com/office/powerpoint/2010/main" val="227759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12118621" y="5731835"/>
            <a:ext cx="73379" cy="440365"/>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82A98C"/>
            </a:solidFill>
          </p:spPr>
          <p:txBody>
            <a:bodyPr/>
            <a:lstStyle/>
            <a:p>
              <a:endParaRPr lang="en-US"/>
            </a:p>
          </p:txBody>
        </p:sp>
        <p:sp>
          <p:nvSpPr>
            <p:cNvPr id="4" name="TextBox 4"/>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540429" y="3688597"/>
            <a:ext cx="6108795" cy="61087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7" name="TextBox 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8" name="Group 8"/>
          <p:cNvGrpSpPr>
            <a:grpSpLocks noChangeAspect="1"/>
          </p:cNvGrpSpPr>
          <p:nvPr/>
        </p:nvGrpSpPr>
        <p:grpSpPr>
          <a:xfrm>
            <a:off x="2327898" y="1064123"/>
            <a:ext cx="2787330" cy="5515212"/>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023" r="-1023"/>
              </a:stretch>
            </a:blipFill>
          </p:spPr>
          <p:txBody>
            <a:bodyPr/>
            <a:lstStyle/>
            <a:p>
              <a:endParaRPr lang="en-US"/>
            </a:p>
          </p:txBody>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8" name="Group 18"/>
          <p:cNvGrpSpPr>
            <a:grpSpLocks noChangeAspect="1"/>
          </p:cNvGrpSpPr>
          <p:nvPr/>
        </p:nvGrpSpPr>
        <p:grpSpPr>
          <a:xfrm>
            <a:off x="1173612" y="2733390"/>
            <a:ext cx="1943700" cy="3845945"/>
            <a:chOff x="0" y="0"/>
            <a:chExt cx="2620010" cy="5184140"/>
          </a:xfrm>
        </p:grpSpPr>
        <p:sp>
          <p:nvSpPr>
            <p:cNvPr id="19" name="Freeform 1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0" name="Freeform 2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023" r="-1023"/>
              </a:stretch>
            </a:blipFill>
          </p:spPr>
          <p:txBody>
            <a:bodyPr/>
            <a:lstStyle/>
            <a:p>
              <a:endParaRPr lang="en-US"/>
            </a:p>
          </p:txBody>
        </p:sp>
        <p:sp>
          <p:nvSpPr>
            <p:cNvPr id="21" name="Freeform 2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2" name="Freeform 2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3" name="Freeform 2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4" name="Freeform 2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5" name="Freeform 2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6" name="Freeform 2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7" name="Freeform 2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8" name="Group 28"/>
          <p:cNvGrpSpPr>
            <a:grpSpLocks noChangeAspect="1"/>
          </p:cNvGrpSpPr>
          <p:nvPr/>
        </p:nvGrpSpPr>
        <p:grpSpPr>
          <a:xfrm>
            <a:off x="4352198" y="3559761"/>
            <a:ext cx="1526061" cy="3019574"/>
            <a:chOff x="0" y="0"/>
            <a:chExt cx="2620010" cy="5184140"/>
          </a:xfrm>
        </p:grpSpPr>
        <p:sp>
          <p:nvSpPr>
            <p:cNvPr id="29" name="Freeform 2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0" name="Freeform 3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023" r="-1023"/>
              </a:stretch>
            </a:blipFill>
          </p:spPr>
          <p:txBody>
            <a:bodyPr/>
            <a:lstStyle/>
            <a:p>
              <a:endParaRPr lang="en-US"/>
            </a:p>
          </p:txBody>
        </p:sp>
        <p:sp>
          <p:nvSpPr>
            <p:cNvPr id="31" name="Freeform 3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2" name="Freeform 3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3" name="Freeform 3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4" name="Freeform 3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5" name="Freeform 3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6" name="Freeform 3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7" name="Freeform 3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8" name="Group 38"/>
          <p:cNvGrpSpPr/>
          <p:nvPr/>
        </p:nvGrpSpPr>
        <p:grpSpPr>
          <a:xfrm>
            <a:off x="7505363" y="2636428"/>
            <a:ext cx="695025" cy="31750"/>
            <a:chOff x="0" y="0"/>
            <a:chExt cx="274578" cy="12543"/>
          </a:xfrm>
        </p:grpSpPr>
        <p:sp>
          <p:nvSpPr>
            <p:cNvPr id="39" name="Freeform 39"/>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82A98C"/>
            </a:solidFill>
          </p:spPr>
          <p:txBody>
            <a:bodyPr/>
            <a:lstStyle/>
            <a:p>
              <a:endParaRPr lang="en-US"/>
            </a:p>
          </p:txBody>
        </p:sp>
        <p:sp>
          <p:nvSpPr>
            <p:cNvPr id="40" name="TextBox 40"/>
            <p:cNvSpPr txBox="1"/>
            <p:nvPr/>
          </p:nvSpPr>
          <p:spPr>
            <a:xfrm>
              <a:off x="0" y="-38100"/>
              <a:ext cx="274578" cy="50643"/>
            </a:xfrm>
            <a:prstGeom prst="rect">
              <a:avLst/>
            </a:prstGeom>
          </p:spPr>
          <p:txBody>
            <a:bodyPr lIns="33867" tIns="33867" rIns="33867" bIns="33867" rtlCol="0" anchor="ctr"/>
            <a:lstStyle/>
            <a:p>
              <a:pPr algn="ctr">
                <a:lnSpc>
                  <a:spcPts val="1773"/>
                </a:lnSpc>
              </a:pPr>
              <a:endParaRPr sz="1200"/>
            </a:p>
          </p:txBody>
        </p:sp>
      </p:grpSp>
      <p:sp>
        <p:nvSpPr>
          <p:cNvPr id="41" name="TextBox 41"/>
          <p:cNvSpPr txBox="1"/>
          <p:nvPr/>
        </p:nvSpPr>
        <p:spPr>
          <a:xfrm>
            <a:off x="7505363" y="1534627"/>
            <a:ext cx="3321947" cy="923330"/>
          </a:xfrm>
          <a:prstGeom prst="rect">
            <a:avLst/>
          </a:prstGeom>
        </p:spPr>
        <p:txBody>
          <a:bodyPr lIns="0" tIns="0" rIns="0" bIns="0" rtlCol="0" anchor="t">
            <a:spAutoFit/>
          </a:bodyPr>
          <a:lstStyle/>
          <a:p>
            <a:pPr>
              <a:lnSpc>
                <a:spcPts val="3558"/>
              </a:lnSpc>
            </a:pPr>
            <a:r>
              <a:rPr lang="en-US" sz="3040">
                <a:solidFill>
                  <a:srgbClr val="1F2020"/>
                </a:solidFill>
                <a:latin typeface="Poppins Bold"/>
                <a:ea typeface="Poppins Bold"/>
                <a:cs typeface="Poppins Bold"/>
                <a:sym typeface="Poppins Bold"/>
              </a:rPr>
              <a:t>Welcome To Our Application</a:t>
            </a:r>
          </a:p>
        </p:txBody>
      </p:sp>
      <p:grpSp>
        <p:nvGrpSpPr>
          <p:cNvPr id="42" name="Group 42"/>
          <p:cNvGrpSpPr/>
          <p:nvPr/>
        </p:nvGrpSpPr>
        <p:grpSpPr>
          <a:xfrm>
            <a:off x="6649224" y="3120616"/>
            <a:ext cx="5273326" cy="2467192"/>
            <a:chOff x="0" y="-47625"/>
            <a:chExt cx="10546652" cy="4934385"/>
          </a:xfrm>
        </p:grpSpPr>
        <p:sp>
          <p:nvSpPr>
            <p:cNvPr id="43" name="TextBox 43"/>
            <p:cNvSpPr txBox="1"/>
            <p:nvPr/>
          </p:nvSpPr>
          <p:spPr>
            <a:xfrm>
              <a:off x="0" y="820261"/>
              <a:ext cx="10546652" cy="4066499"/>
            </a:xfrm>
            <a:prstGeom prst="rect">
              <a:avLst/>
            </a:prstGeom>
          </p:spPr>
          <p:txBody>
            <a:bodyPr lIns="0" tIns="0" rIns="0" bIns="0" rtlCol="0" anchor="t">
              <a:spAutoFit/>
            </a:bodyPr>
            <a:lstStyle/>
            <a:p>
              <a:pPr>
                <a:lnSpc>
                  <a:spcPts val="2015"/>
                </a:lnSpc>
                <a:spcBef>
                  <a:spcPct val="0"/>
                </a:spcBef>
              </a:pPr>
              <a:r>
                <a:rPr lang="en-US" sz="1600" dirty="0">
                  <a:solidFill>
                    <a:schemeClr val="bg1"/>
                  </a:solidFill>
                  <a:sym typeface="Open Sans 1"/>
                </a:rPr>
                <a:t>The primary goal of our project was to create a mobile application that connects apartment owners with potential renters, simplifying the rental process through digital innovation. The traditional rental market is often characterized by inefficiencies such as difficulty in finding suitable apartments, lack of reliable information, and cumbersome communication between owners and renters. </a:t>
              </a:r>
            </a:p>
          </p:txBody>
        </p:sp>
        <p:sp>
          <p:nvSpPr>
            <p:cNvPr id="44" name="TextBox 44"/>
            <p:cNvSpPr txBox="1"/>
            <p:nvPr/>
          </p:nvSpPr>
          <p:spPr>
            <a:xfrm>
              <a:off x="0" y="-47625"/>
              <a:ext cx="5956544" cy="606450"/>
            </a:xfrm>
            <a:prstGeom prst="rect">
              <a:avLst/>
            </a:prstGeom>
          </p:spPr>
          <p:txBody>
            <a:bodyPr lIns="0" tIns="0" rIns="0" bIns="0" rtlCol="0" anchor="t">
              <a:spAutoFit/>
            </a:bodyPr>
            <a:lstStyle/>
            <a:p>
              <a:pPr>
                <a:lnSpc>
                  <a:spcPts val="2550"/>
                </a:lnSpc>
                <a:spcBef>
                  <a:spcPct val="0"/>
                </a:spcBef>
              </a:pPr>
              <a:r>
                <a:rPr lang="en-US" sz="1821">
                  <a:solidFill>
                    <a:srgbClr val="82A98C"/>
                  </a:solidFill>
                  <a:latin typeface="Open Sans 1 Bold"/>
                  <a:ea typeface="Open Sans 1 Bold"/>
                  <a:cs typeface="Open Sans 1 Bold"/>
                  <a:sym typeface="Open Sans 1 Bold"/>
                </a:rPr>
                <a:t>About Our Application</a:t>
              </a:r>
            </a:p>
          </p:txBody>
        </p:sp>
      </p:grpSp>
      <p:grpSp>
        <p:nvGrpSpPr>
          <p:cNvPr id="45" name="Group 45"/>
          <p:cNvGrpSpPr/>
          <p:nvPr/>
        </p:nvGrpSpPr>
        <p:grpSpPr>
          <a:xfrm rot="-2700000">
            <a:off x="11707020" y="112372"/>
            <a:ext cx="1695745" cy="1695745"/>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47" name="TextBox 4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48" name="Group 48"/>
          <p:cNvGrpSpPr/>
          <p:nvPr/>
        </p:nvGrpSpPr>
        <p:grpSpPr>
          <a:xfrm rot="-2700000">
            <a:off x="10442660" y="-1137851"/>
            <a:ext cx="1695745" cy="1695745"/>
            <a:chOff x="0" y="0"/>
            <a:chExt cx="812800" cy="812800"/>
          </a:xfrm>
        </p:grpSpPr>
        <p:sp>
          <p:nvSpPr>
            <p:cNvPr id="49" name="Freeform 4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50" name="TextBox 5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1" name="Group 51"/>
          <p:cNvGrpSpPr/>
          <p:nvPr/>
        </p:nvGrpSpPr>
        <p:grpSpPr>
          <a:xfrm rot="-2700000">
            <a:off x="11487594" y="-1378415"/>
            <a:ext cx="1695745" cy="2745321"/>
            <a:chOff x="0" y="0"/>
            <a:chExt cx="812800" cy="1315880"/>
          </a:xfrm>
        </p:grpSpPr>
        <p:sp>
          <p:nvSpPr>
            <p:cNvPr id="52" name="Freeform 52"/>
            <p:cNvSpPr/>
            <p:nvPr/>
          </p:nvSpPr>
          <p:spPr>
            <a:xfrm>
              <a:off x="0" y="0"/>
              <a:ext cx="812800" cy="1315880"/>
            </a:xfrm>
            <a:custGeom>
              <a:avLst/>
              <a:gdLst/>
              <a:ahLst/>
              <a:cxnLst/>
              <a:rect l="l" t="t" r="r" b="b"/>
              <a:pathLst>
                <a:path w="812800" h="1315880">
                  <a:moveTo>
                    <a:pt x="0" y="0"/>
                  </a:moveTo>
                  <a:lnTo>
                    <a:pt x="812800" y="0"/>
                  </a:lnTo>
                  <a:lnTo>
                    <a:pt x="812800" y="1315880"/>
                  </a:lnTo>
                  <a:lnTo>
                    <a:pt x="0" y="1315880"/>
                  </a:lnTo>
                  <a:close/>
                </a:path>
              </a:pathLst>
            </a:custGeom>
            <a:solidFill>
              <a:srgbClr val="82A98C">
                <a:alpha val="16863"/>
              </a:srgbClr>
            </a:solidFill>
          </p:spPr>
          <p:txBody>
            <a:bodyPr/>
            <a:lstStyle/>
            <a:p>
              <a:endParaRPr lang="en-US"/>
            </a:p>
          </p:txBody>
        </p:sp>
        <p:sp>
          <p:nvSpPr>
            <p:cNvPr id="53" name="TextBox 53"/>
            <p:cNvSpPr txBox="1"/>
            <p:nvPr/>
          </p:nvSpPr>
          <p:spPr>
            <a:xfrm>
              <a:off x="0" y="-38100"/>
              <a:ext cx="812800" cy="135398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4" name="Group 54"/>
          <p:cNvGrpSpPr/>
          <p:nvPr/>
        </p:nvGrpSpPr>
        <p:grpSpPr>
          <a:xfrm rot="-2700000">
            <a:off x="11503393" y="-930491"/>
            <a:ext cx="1695745" cy="1695745"/>
            <a:chOff x="0" y="0"/>
            <a:chExt cx="812800" cy="812800"/>
          </a:xfrm>
        </p:grpSpPr>
        <p:sp>
          <p:nvSpPr>
            <p:cNvPr id="55" name="Freeform 5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56" name="TextBox 56"/>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57" name="AutoShape 57"/>
          <p:cNvSpPr/>
          <p:nvPr/>
        </p:nvSpPr>
        <p:spPr>
          <a:xfrm>
            <a:off x="334548" y="255932"/>
            <a:ext cx="2163558" cy="0"/>
          </a:xfrm>
          <a:prstGeom prst="line">
            <a:avLst/>
          </a:prstGeom>
          <a:ln w="47625" cap="flat">
            <a:solidFill>
              <a:srgbClr val="82A98C"/>
            </a:solidFill>
            <a:prstDash val="solid"/>
            <a:headEnd type="none" w="sm" len="sm"/>
            <a:tailEnd type="none" w="sm" len="sm"/>
          </a:ln>
        </p:spPr>
        <p:txBody>
          <a:bodyPr/>
          <a:lstStyle/>
          <a:p>
            <a:endParaRPr lang="en-US"/>
          </a:p>
        </p:txBody>
      </p:sp>
      <p:sp>
        <p:nvSpPr>
          <p:cNvPr id="58" name="AutoShape 58"/>
          <p:cNvSpPr/>
          <p:nvPr/>
        </p:nvSpPr>
        <p:spPr>
          <a:xfrm rot="5400000">
            <a:off x="-1652151" y="2226142"/>
            <a:ext cx="3973396" cy="0"/>
          </a:xfrm>
          <a:prstGeom prst="line">
            <a:avLst/>
          </a:prstGeom>
          <a:ln w="47625" cap="flat">
            <a:solidFill>
              <a:srgbClr val="82A98C"/>
            </a:solidFill>
            <a:prstDash val="solid"/>
            <a:headEnd type="none" w="sm" len="sm"/>
            <a:tailEnd type="none" w="sm" len="sm"/>
          </a:ln>
        </p:spPr>
        <p:txBody>
          <a:bodyPr/>
          <a:lstStyle/>
          <a:p>
            <a:endParaRPr lang="en-US"/>
          </a:p>
        </p:txBody>
      </p:sp>
      <p:sp>
        <p:nvSpPr>
          <p:cNvPr id="59" name="Rectangle 58">
            <a:extLst>
              <a:ext uri="{FF2B5EF4-FFF2-40B4-BE49-F238E27FC236}">
                <a16:creationId xmlns:a16="http://schemas.microsoft.com/office/drawing/2014/main" id="{C707D7B8-A861-6706-9282-58C502745846}"/>
              </a:ext>
            </a:extLst>
          </p:cNvPr>
          <p:cNvSpPr/>
          <p:nvPr/>
        </p:nvSpPr>
        <p:spPr>
          <a:xfrm>
            <a:off x="10091459" y="-1632114"/>
            <a:ext cx="4097151" cy="15647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0" name="Rectangle 59">
            <a:extLst>
              <a:ext uri="{FF2B5EF4-FFF2-40B4-BE49-F238E27FC236}">
                <a16:creationId xmlns:a16="http://schemas.microsoft.com/office/drawing/2014/main" id="{20A00226-8B54-6DB4-C022-1ACE1D4F4667}"/>
              </a:ext>
            </a:extLst>
          </p:cNvPr>
          <p:cNvSpPr/>
          <p:nvPr/>
        </p:nvSpPr>
        <p:spPr>
          <a:xfrm>
            <a:off x="12228535" y="-207079"/>
            <a:ext cx="1764867" cy="3683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1" name="Rectangle 60">
            <a:extLst>
              <a:ext uri="{FF2B5EF4-FFF2-40B4-BE49-F238E27FC236}">
                <a16:creationId xmlns:a16="http://schemas.microsoft.com/office/drawing/2014/main" id="{312D8FE2-BCC2-4121-653F-A90E477159F8}"/>
              </a:ext>
            </a:extLst>
          </p:cNvPr>
          <p:cNvSpPr/>
          <p:nvPr/>
        </p:nvSpPr>
        <p:spPr>
          <a:xfrm>
            <a:off x="0" y="6870992"/>
            <a:ext cx="8280970" cy="3191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7680153" y="2980498"/>
            <a:ext cx="5501891" cy="55018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4" name="TextBox 4"/>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5" name="Group 5"/>
          <p:cNvGrpSpPr>
            <a:grpSpLocks noChangeAspect="1"/>
          </p:cNvGrpSpPr>
          <p:nvPr/>
        </p:nvGrpSpPr>
        <p:grpSpPr>
          <a:xfrm>
            <a:off x="7028781" y="1126558"/>
            <a:ext cx="1974381" cy="3906651"/>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023" r="-1023"/>
              </a:stretch>
            </a:blipFill>
          </p:spPr>
          <p:txBody>
            <a:bodyPr/>
            <a:lstStyle/>
            <a:p>
              <a:endParaRPr lang="en-US"/>
            </a:p>
          </p:txBody>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5" name="Group 15"/>
          <p:cNvGrpSpPr>
            <a:grpSpLocks noChangeAspect="1"/>
          </p:cNvGrpSpPr>
          <p:nvPr/>
        </p:nvGrpSpPr>
        <p:grpSpPr>
          <a:xfrm>
            <a:off x="9135500" y="1824792"/>
            <a:ext cx="1974381" cy="3906651"/>
            <a:chOff x="0" y="0"/>
            <a:chExt cx="2620010" cy="5184140"/>
          </a:xfrm>
        </p:grpSpPr>
        <p:sp>
          <p:nvSpPr>
            <p:cNvPr id="16" name="Freeform 1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7" name="Freeform 1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26" r="-826"/>
              </a:stretch>
            </a:blipFill>
          </p:spPr>
          <p:txBody>
            <a:bodyPr/>
            <a:lstStyle/>
            <a:p>
              <a:endParaRPr lang="en-US"/>
            </a:p>
          </p:txBody>
        </p:sp>
        <p:sp>
          <p:nvSpPr>
            <p:cNvPr id="18" name="Freeform 1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9" name="Freeform 1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0" name="Freeform 2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1" name="Freeform 2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2" name="Freeform 2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3" name="Freeform 2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4" name="Freeform 2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5" name="Group 25"/>
          <p:cNvGrpSpPr/>
          <p:nvPr/>
        </p:nvGrpSpPr>
        <p:grpSpPr>
          <a:xfrm>
            <a:off x="1284827" y="2473600"/>
            <a:ext cx="695025" cy="31750"/>
            <a:chOff x="0" y="0"/>
            <a:chExt cx="274578" cy="12543"/>
          </a:xfrm>
        </p:grpSpPr>
        <p:sp>
          <p:nvSpPr>
            <p:cNvPr id="26" name="Freeform 26"/>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82A98C"/>
            </a:solidFill>
          </p:spPr>
          <p:txBody>
            <a:bodyPr/>
            <a:lstStyle/>
            <a:p>
              <a:endParaRPr lang="en-US"/>
            </a:p>
          </p:txBody>
        </p:sp>
        <p:sp>
          <p:nvSpPr>
            <p:cNvPr id="27" name="TextBox 27"/>
            <p:cNvSpPr txBox="1"/>
            <p:nvPr/>
          </p:nvSpPr>
          <p:spPr>
            <a:xfrm>
              <a:off x="0" y="-38100"/>
              <a:ext cx="274578" cy="50643"/>
            </a:xfrm>
            <a:prstGeom prst="rect">
              <a:avLst/>
            </a:prstGeom>
          </p:spPr>
          <p:txBody>
            <a:bodyPr lIns="33867" tIns="33867" rIns="33867" bIns="33867" rtlCol="0" anchor="ctr"/>
            <a:lstStyle/>
            <a:p>
              <a:pPr algn="ctr">
                <a:lnSpc>
                  <a:spcPts val="1773"/>
                </a:lnSpc>
              </a:pPr>
              <a:endParaRPr sz="1200"/>
            </a:p>
          </p:txBody>
        </p:sp>
      </p:grpSp>
      <p:sp>
        <p:nvSpPr>
          <p:cNvPr id="28" name="TextBox 28"/>
          <p:cNvSpPr txBox="1"/>
          <p:nvPr/>
        </p:nvSpPr>
        <p:spPr>
          <a:xfrm>
            <a:off x="1284827" y="1371799"/>
            <a:ext cx="3321947" cy="923330"/>
          </a:xfrm>
          <a:prstGeom prst="rect">
            <a:avLst/>
          </a:prstGeom>
        </p:spPr>
        <p:txBody>
          <a:bodyPr lIns="0" tIns="0" rIns="0" bIns="0" rtlCol="0" anchor="t">
            <a:spAutoFit/>
          </a:bodyPr>
          <a:lstStyle/>
          <a:p>
            <a:pPr>
              <a:lnSpc>
                <a:spcPts val="3558"/>
              </a:lnSpc>
            </a:pPr>
            <a:r>
              <a:rPr lang="en-US" sz="3040">
                <a:solidFill>
                  <a:srgbClr val="1F2020"/>
                </a:solidFill>
                <a:latin typeface="Poppins Bold"/>
                <a:ea typeface="Poppins Bold"/>
                <a:cs typeface="Poppins Bold"/>
                <a:sym typeface="Poppins Bold"/>
              </a:rPr>
              <a:t>Application Advantages</a:t>
            </a:r>
          </a:p>
        </p:txBody>
      </p:sp>
      <p:grpSp>
        <p:nvGrpSpPr>
          <p:cNvPr id="29" name="Group 29"/>
          <p:cNvGrpSpPr/>
          <p:nvPr/>
        </p:nvGrpSpPr>
        <p:grpSpPr>
          <a:xfrm>
            <a:off x="1284827" y="3165833"/>
            <a:ext cx="451834" cy="45183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31" name="TextBox 31"/>
            <p:cNvSpPr txBox="1"/>
            <p:nvPr/>
          </p:nvSpPr>
          <p:spPr>
            <a:xfrm>
              <a:off x="76200" y="28575"/>
              <a:ext cx="660400" cy="708025"/>
            </a:xfrm>
            <a:prstGeom prst="rect">
              <a:avLst/>
            </a:prstGeom>
          </p:spPr>
          <p:txBody>
            <a:bodyPr lIns="33867" tIns="33867" rIns="33867" bIns="33867" rtlCol="0" anchor="ctr"/>
            <a:lstStyle/>
            <a:p>
              <a:pPr algn="ctr">
                <a:lnSpc>
                  <a:spcPts val="1493"/>
                </a:lnSpc>
              </a:pPr>
              <a:endParaRPr sz="1200"/>
            </a:p>
          </p:txBody>
        </p:sp>
      </p:grpSp>
      <p:sp>
        <p:nvSpPr>
          <p:cNvPr id="32" name="TextBox 32"/>
          <p:cNvSpPr txBox="1"/>
          <p:nvPr/>
        </p:nvSpPr>
        <p:spPr>
          <a:xfrm>
            <a:off x="1916352" y="3153133"/>
            <a:ext cx="1811105" cy="975523"/>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Open Sans 1"/>
                <a:ea typeface="Open Sans 1"/>
                <a:cs typeface="Open Sans 1"/>
                <a:sym typeface="Open Sans 1"/>
              </a:rPr>
              <a:t>User-Friendly Interface: The app provides a seamless and intuitive interface that allows both apartment owners and potential renters to navigate easily. Owners can effortlessly list their properties with detailed descriptions and photos.</a:t>
            </a:r>
          </a:p>
        </p:txBody>
      </p:sp>
      <p:sp>
        <p:nvSpPr>
          <p:cNvPr id="33" name="TextBox 33"/>
          <p:cNvSpPr txBox="1"/>
          <p:nvPr/>
        </p:nvSpPr>
        <p:spPr>
          <a:xfrm>
            <a:off x="1345373" y="3283164"/>
            <a:ext cx="330740" cy="198516"/>
          </a:xfrm>
          <a:prstGeom prst="rect">
            <a:avLst/>
          </a:prstGeom>
        </p:spPr>
        <p:txBody>
          <a:bodyPr lIns="0" tIns="0" rIns="0" bIns="0" rtlCol="0" anchor="t">
            <a:spAutoFit/>
          </a:bodyPr>
          <a:lstStyle/>
          <a:p>
            <a:pPr algn="ctr">
              <a:lnSpc>
                <a:spcPts val="1679"/>
              </a:lnSpc>
              <a:spcBef>
                <a:spcPct val="0"/>
              </a:spcBef>
            </a:pPr>
            <a:r>
              <a:rPr lang="en-US" sz="1199">
                <a:solidFill>
                  <a:srgbClr val="FFFFFF"/>
                </a:solidFill>
                <a:latin typeface="Open Sans 1 Bold"/>
                <a:ea typeface="Open Sans 1 Bold"/>
                <a:cs typeface="Open Sans 1 Bold"/>
                <a:sym typeface="Open Sans 1 Bold"/>
              </a:rPr>
              <a:t>01</a:t>
            </a:r>
          </a:p>
        </p:txBody>
      </p:sp>
      <p:grpSp>
        <p:nvGrpSpPr>
          <p:cNvPr id="34" name="Group 34"/>
          <p:cNvGrpSpPr/>
          <p:nvPr/>
        </p:nvGrpSpPr>
        <p:grpSpPr>
          <a:xfrm>
            <a:off x="3968757" y="3165833"/>
            <a:ext cx="451834" cy="451834"/>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36" name="TextBox 36"/>
            <p:cNvSpPr txBox="1"/>
            <p:nvPr/>
          </p:nvSpPr>
          <p:spPr>
            <a:xfrm>
              <a:off x="76200" y="28575"/>
              <a:ext cx="660400" cy="708025"/>
            </a:xfrm>
            <a:prstGeom prst="rect">
              <a:avLst/>
            </a:prstGeom>
          </p:spPr>
          <p:txBody>
            <a:bodyPr lIns="33867" tIns="33867" rIns="33867" bIns="33867" rtlCol="0" anchor="ctr"/>
            <a:lstStyle/>
            <a:p>
              <a:pPr algn="ctr">
                <a:lnSpc>
                  <a:spcPts val="1493"/>
                </a:lnSpc>
              </a:pPr>
              <a:endParaRPr sz="1200"/>
            </a:p>
          </p:txBody>
        </p:sp>
      </p:grpSp>
      <p:sp>
        <p:nvSpPr>
          <p:cNvPr id="37" name="TextBox 37"/>
          <p:cNvSpPr txBox="1"/>
          <p:nvPr/>
        </p:nvSpPr>
        <p:spPr>
          <a:xfrm>
            <a:off x="4600282" y="3153133"/>
            <a:ext cx="1495718" cy="834459"/>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Open Sans 1"/>
                <a:ea typeface="Open Sans 1"/>
                <a:cs typeface="Open Sans 1"/>
                <a:sym typeface="Open Sans 1"/>
              </a:rPr>
              <a:t>Efficient Communication: The app includes built-in messaging and notification systems to facilitate real-time communication between owners and renters.</a:t>
            </a:r>
          </a:p>
        </p:txBody>
      </p:sp>
      <p:sp>
        <p:nvSpPr>
          <p:cNvPr id="38" name="TextBox 38"/>
          <p:cNvSpPr txBox="1"/>
          <p:nvPr/>
        </p:nvSpPr>
        <p:spPr>
          <a:xfrm>
            <a:off x="4029303" y="3283164"/>
            <a:ext cx="330740" cy="198516"/>
          </a:xfrm>
          <a:prstGeom prst="rect">
            <a:avLst/>
          </a:prstGeom>
        </p:spPr>
        <p:txBody>
          <a:bodyPr lIns="0" tIns="0" rIns="0" bIns="0" rtlCol="0" anchor="t">
            <a:spAutoFit/>
          </a:bodyPr>
          <a:lstStyle/>
          <a:p>
            <a:pPr algn="ctr">
              <a:lnSpc>
                <a:spcPts val="1679"/>
              </a:lnSpc>
              <a:spcBef>
                <a:spcPct val="0"/>
              </a:spcBef>
            </a:pPr>
            <a:r>
              <a:rPr lang="en-US" sz="1199">
                <a:solidFill>
                  <a:srgbClr val="FFFFFF"/>
                </a:solidFill>
                <a:latin typeface="Open Sans 1 Bold"/>
                <a:ea typeface="Open Sans 1 Bold"/>
                <a:cs typeface="Open Sans 1 Bold"/>
                <a:sym typeface="Open Sans 1 Bold"/>
              </a:rPr>
              <a:t>02</a:t>
            </a:r>
          </a:p>
        </p:txBody>
      </p:sp>
      <p:grpSp>
        <p:nvGrpSpPr>
          <p:cNvPr id="39" name="Group 39"/>
          <p:cNvGrpSpPr/>
          <p:nvPr/>
        </p:nvGrpSpPr>
        <p:grpSpPr>
          <a:xfrm>
            <a:off x="1284827" y="4643517"/>
            <a:ext cx="451834" cy="451834"/>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41" name="TextBox 41"/>
            <p:cNvSpPr txBox="1"/>
            <p:nvPr/>
          </p:nvSpPr>
          <p:spPr>
            <a:xfrm>
              <a:off x="76200" y="28575"/>
              <a:ext cx="660400" cy="708025"/>
            </a:xfrm>
            <a:prstGeom prst="rect">
              <a:avLst/>
            </a:prstGeom>
          </p:spPr>
          <p:txBody>
            <a:bodyPr lIns="33867" tIns="33867" rIns="33867" bIns="33867" rtlCol="0" anchor="ctr"/>
            <a:lstStyle/>
            <a:p>
              <a:pPr algn="ctr">
                <a:lnSpc>
                  <a:spcPts val="1493"/>
                </a:lnSpc>
              </a:pPr>
              <a:endParaRPr sz="1200"/>
            </a:p>
          </p:txBody>
        </p:sp>
      </p:grpSp>
      <p:sp>
        <p:nvSpPr>
          <p:cNvPr id="42" name="TextBox 42"/>
          <p:cNvSpPr txBox="1"/>
          <p:nvPr/>
        </p:nvSpPr>
        <p:spPr>
          <a:xfrm>
            <a:off x="1916352" y="4630817"/>
            <a:ext cx="1811105" cy="975523"/>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Open Sans 1"/>
                <a:ea typeface="Open Sans 1"/>
                <a:cs typeface="Open Sans 1"/>
                <a:sym typeface="Open Sans 1"/>
              </a:rPr>
              <a:t>Enhanced Security: The app offers secure user authentication and data encryption to protect personal information and transaction details. By providing a safe and trustworthy environment, the app builds confidence among users.</a:t>
            </a:r>
          </a:p>
        </p:txBody>
      </p:sp>
      <p:sp>
        <p:nvSpPr>
          <p:cNvPr id="43" name="TextBox 43"/>
          <p:cNvSpPr txBox="1"/>
          <p:nvPr/>
        </p:nvSpPr>
        <p:spPr>
          <a:xfrm>
            <a:off x="1345373" y="4760849"/>
            <a:ext cx="330740" cy="198516"/>
          </a:xfrm>
          <a:prstGeom prst="rect">
            <a:avLst/>
          </a:prstGeom>
        </p:spPr>
        <p:txBody>
          <a:bodyPr lIns="0" tIns="0" rIns="0" bIns="0" rtlCol="0" anchor="t">
            <a:spAutoFit/>
          </a:bodyPr>
          <a:lstStyle/>
          <a:p>
            <a:pPr algn="ctr">
              <a:lnSpc>
                <a:spcPts val="1679"/>
              </a:lnSpc>
              <a:spcBef>
                <a:spcPct val="0"/>
              </a:spcBef>
            </a:pPr>
            <a:r>
              <a:rPr lang="en-US" sz="1199">
                <a:solidFill>
                  <a:srgbClr val="FFFFFF"/>
                </a:solidFill>
                <a:latin typeface="Open Sans 1 Bold"/>
                <a:ea typeface="Open Sans 1 Bold"/>
                <a:cs typeface="Open Sans 1 Bold"/>
                <a:sym typeface="Open Sans 1 Bold"/>
              </a:rPr>
              <a:t>03</a:t>
            </a:r>
          </a:p>
        </p:txBody>
      </p:sp>
      <p:grpSp>
        <p:nvGrpSpPr>
          <p:cNvPr id="44" name="Group 44"/>
          <p:cNvGrpSpPr/>
          <p:nvPr/>
        </p:nvGrpSpPr>
        <p:grpSpPr>
          <a:xfrm>
            <a:off x="3968757" y="4643517"/>
            <a:ext cx="451834" cy="451834"/>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46" name="TextBox 46"/>
            <p:cNvSpPr txBox="1"/>
            <p:nvPr/>
          </p:nvSpPr>
          <p:spPr>
            <a:xfrm>
              <a:off x="76200" y="28575"/>
              <a:ext cx="660400" cy="708025"/>
            </a:xfrm>
            <a:prstGeom prst="rect">
              <a:avLst/>
            </a:prstGeom>
          </p:spPr>
          <p:txBody>
            <a:bodyPr lIns="33867" tIns="33867" rIns="33867" bIns="33867" rtlCol="0" anchor="ctr"/>
            <a:lstStyle/>
            <a:p>
              <a:pPr algn="ctr">
                <a:lnSpc>
                  <a:spcPts val="1493"/>
                </a:lnSpc>
              </a:pPr>
              <a:endParaRPr sz="1200"/>
            </a:p>
          </p:txBody>
        </p:sp>
      </p:grpSp>
      <p:sp>
        <p:nvSpPr>
          <p:cNvPr id="47" name="TextBox 47"/>
          <p:cNvSpPr txBox="1"/>
          <p:nvPr/>
        </p:nvSpPr>
        <p:spPr>
          <a:xfrm>
            <a:off x="4600282" y="4630817"/>
            <a:ext cx="1865356" cy="834459"/>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Open Sans 1"/>
                <a:ea typeface="Open Sans 1"/>
                <a:cs typeface="Open Sans 1"/>
                <a:sym typeface="Open Sans 1"/>
              </a:rPr>
              <a:t>Streamlined Rental Process: The app simplifies the entire rental process from start to finish. Renters can search for apartments, schedule viewings, submit rental applications, and even sign rental agreements digitally.</a:t>
            </a:r>
          </a:p>
        </p:txBody>
      </p:sp>
      <p:sp>
        <p:nvSpPr>
          <p:cNvPr id="48" name="TextBox 48"/>
          <p:cNvSpPr txBox="1"/>
          <p:nvPr/>
        </p:nvSpPr>
        <p:spPr>
          <a:xfrm>
            <a:off x="4029303" y="4760849"/>
            <a:ext cx="330740" cy="198516"/>
          </a:xfrm>
          <a:prstGeom prst="rect">
            <a:avLst/>
          </a:prstGeom>
        </p:spPr>
        <p:txBody>
          <a:bodyPr lIns="0" tIns="0" rIns="0" bIns="0" rtlCol="0" anchor="t">
            <a:spAutoFit/>
          </a:bodyPr>
          <a:lstStyle/>
          <a:p>
            <a:pPr algn="ctr">
              <a:lnSpc>
                <a:spcPts val="1679"/>
              </a:lnSpc>
              <a:spcBef>
                <a:spcPct val="0"/>
              </a:spcBef>
            </a:pPr>
            <a:r>
              <a:rPr lang="en-US" sz="1199">
                <a:solidFill>
                  <a:srgbClr val="FFFFFF"/>
                </a:solidFill>
                <a:latin typeface="Open Sans 1 Bold"/>
                <a:ea typeface="Open Sans 1 Bold"/>
                <a:cs typeface="Open Sans 1 Bold"/>
                <a:sym typeface="Open Sans 1 Bold"/>
              </a:rPr>
              <a:t>04</a:t>
            </a:r>
          </a:p>
        </p:txBody>
      </p:sp>
      <p:grpSp>
        <p:nvGrpSpPr>
          <p:cNvPr id="49" name="Group 49"/>
          <p:cNvGrpSpPr/>
          <p:nvPr/>
        </p:nvGrpSpPr>
        <p:grpSpPr>
          <a:xfrm rot="-2700000">
            <a:off x="11707020" y="112372"/>
            <a:ext cx="1695745" cy="1695745"/>
            <a:chOff x="0" y="0"/>
            <a:chExt cx="812800" cy="812800"/>
          </a:xfrm>
        </p:grpSpPr>
        <p:sp>
          <p:nvSpPr>
            <p:cNvPr id="50" name="Freeform 50"/>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51" name="TextBox 51"/>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2" name="Group 52"/>
          <p:cNvGrpSpPr/>
          <p:nvPr/>
        </p:nvGrpSpPr>
        <p:grpSpPr>
          <a:xfrm rot="-2700000">
            <a:off x="10442660" y="-1137851"/>
            <a:ext cx="1695745" cy="1695745"/>
            <a:chOff x="0" y="0"/>
            <a:chExt cx="812800" cy="812800"/>
          </a:xfrm>
        </p:grpSpPr>
        <p:sp>
          <p:nvSpPr>
            <p:cNvPr id="53" name="Freeform 5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54" name="TextBox 54"/>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5" name="Group 55"/>
          <p:cNvGrpSpPr/>
          <p:nvPr/>
        </p:nvGrpSpPr>
        <p:grpSpPr>
          <a:xfrm rot="-2700000">
            <a:off x="11487594" y="-1378415"/>
            <a:ext cx="1695745" cy="2745321"/>
            <a:chOff x="0" y="0"/>
            <a:chExt cx="812800" cy="1315880"/>
          </a:xfrm>
        </p:grpSpPr>
        <p:sp>
          <p:nvSpPr>
            <p:cNvPr id="56" name="Freeform 56"/>
            <p:cNvSpPr/>
            <p:nvPr/>
          </p:nvSpPr>
          <p:spPr>
            <a:xfrm>
              <a:off x="0" y="0"/>
              <a:ext cx="812800" cy="1315880"/>
            </a:xfrm>
            <a:custGeom>
              <a:avLst/>
              <a:gdLst/>
              <a:ahLst/>
              <a:cxnLst/>
              <a:rect l="l" t="t" r="r" b="b"/>
              <a:pathLst>
                <a:path w="812800" h="1315880">
                  <a:moveTo>
                    <a:pt x="0" y="0"/>
                  </a:moveTo>
                  <a:lnTo>
                    <a:pt x="812800" y="0"/>
                  </a:lnTo>
                  <a:lnTo>
                    <a:pt x="812800" y="1315880"/>
                  </a:lnTo>
                  <a:lnTo>
                    <a:pt x="0" y="1315880"/>
                  </a:lnTo>
                  <a:close/>
                </a:path>
              </a:pathLst>
            </a:custGeom>
            <a:solidFill>
              <a:srgbClr val="82A98C">
                <a:alpha val="16863"/>
              </a:srgbClr>
            </a:solidFill>
          </p:spPr>
          <p:txBody>
            <a:bodyPr/>
            <a:lstStyle/>
            <a:p>
              <a:endParaRPr lang="en-US"/>
            </a:p>
          </p:txBody>
        </p:sp>
        <p:sp>
          <p:nvSpPr>
            <p:cNvPr id="57" name="TextBox 57"/>
            <p:cNvSpPr txBox="1"/>
            <p:nvPr/>
          </p:nvSpPr>
          <p:spPr>
            <a:xfrm>
              <a:off x="0" y="-38100"/>
              <a:ext cx="812800" cy="135398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8" name="Group 58"/>
          <p:cNvGrpSpPr/>
          <p:nvPr/>
        </p:nvGrpSpPr>
        <p:grpSpPr>
          <a:xfrm rot="-2700000">
            <a:off x="11503393" y="-930491"/>
            <a:ext cx="1695745" cy="1695745"/>
            <a:chOff x="0" y="0"/>
            <a:chExt cx="812800" cy="812800"/>
          </a:xfrm>
        </p:grpSpPr>
        <p:sp>
          <p:nvSpPr>
            <p:cNvPr id="59" name="Freeform 5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60" name="TextBox 6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61" name="AutoShape 61"/>
          <p:cNvSpPr/>
          <p:nvPr/>
        </p:nvSpPr>
        <p:spPr>
          <a:xfrm rot="5400000">
            <a:off x="-1652151" y="2226142"/>
            <a:ext cx="3973396" cy="0"/>
          </a:xfrm>
          <a:prstGeom prst="line">
            <a:avLst/>
          </a:prstGeom>
          <a:ln w="47625" cap="flat">
            <a:solidFill>
              <a:srgbClr val="82A98C"/>
            </a:solidFill>
            <a:prstDash val="solid"/>
            <a:headEnd type="none" w="sm" len="sm"/>
            <a:tailEnd type="none" w="sm" len="sm"/>
          </a:ln>
        </p:spPr>
        <p:txBody>
          <a:bodyPr/>
          <a:lstStyle/>
          <a:p>
            <a:endParaRPr lang="en-US"/>
          </a:p>
        </p:txBody>
      </p:sp>
      <p:sp>
        <p:nvSpPr>
          <p:cNvPr id="62" name="AutoShape 62"/>
          <p:cNvSpPr/>
          <p:nvPr/>
        </p:nvSpPr>
        <p:spPr>
          <a:xfrm>
            <a:off x="334548" y="255932"/>
            <a:ext cx="2163558" cy="0"/>
          </a:xfrm>
          <a:prstGeom prst="line">
            <a:avLst/>
          </a:prstGeom>
          <a:ln w="47625" cap="flat">
            <a:solidFill>
              <a:srgbClr val="82A98C"/>
            </a:solidFill>
            <a:prstDash val="solid"/>
            <a:headEnd type="none" w="sm" len="sm"/>
            <a:tailEnd type="none" w="sm" len="sm"/>
          </a:ln>
        </p:spPr>
        <p:txBody>
          <a:bodyPr/>
          <a:lstStyle/>
          <a:p>
            <a:endParaRPr lang="en-US"/>
          </a:p>
        </p:txBody>
      </p:sp>
      <p:sp>
        <p:nvSpPr>
          <p:cNvPr id="63" name="Rectangle 62">
            <a:extLst>
              <a:ext uri="{FF2B5EF4-FFF2-40B4-BE49-F238E27FC236}">
                <a16:creationId xmlns:a16="http://schemas.microsoft.com/office/drawing/2014/main" id="{33C61A11-F98A-D18F-CF19-94E364A36727}"/>
              </a:ext>
            </a:extLst>
          </p:cNvPr>
          <p:cNvSpPr/>
          <p:nvPr/>
        </p:nvSpPr>
        <p:spPr>
          <a:xfrm>
            <a:off x="10091458" y="-1575909"/>
            <a:ext cx="4014959" cy="152130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4" name="Rectangle 63">
            <a:extLst>
              <a:ext uri="{FF2B5EF4-FFF2-40B4-BE49-F238E27FC236}">
                <a16:creationId xmlns:a16="http://schemas.microsoft.com/office/drawing/2014/main" id="{EED05FB4-53AB-1592-34B8-6C3786312EC0}"/>
              </a:ext>
            </a:extLst>
          </p:cNvPr>
          <p:cNvSpPr/>
          <p:nvPr/>
        </p:nvSpPr>
        <p:spPr>
          <a:xfrm>
            <a:off x="12234110" y="-238829"/>
            <a:ext cx="1671511" cy="301969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5" name="Rectangle 64">
            <a:extLst>
              <a:ext uri="{FF2B5EF4-FFF2-40B4-BE49-F238E27FC236}">
                <a16:creationId xmlns:a16="http://schemas.microsoft.com/office/drawing/2014/main" id="{75D2BFCD-314C-8E90-6594-20E01721B2C9}"/>
              </a:ext>
            </a:extLst>
          </p:cNvPr>
          <p:cNvSpPr/>
          <p:nvPr/>
        </p:nvSpPr>
        <p:spPr>
          <a:xfrm>
            <a:off x="12192000" y="2911993"/>
            <a:ext cx="1267146" cy="51943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6" name="Rectangle 65">
            <a:extLst>
              <a:ext uri="{FF2B5EF4-FFF2-40B4-BE49-F238E27FC236}">
                <a16:creationId xmlns:a16="http://schemas.microsoft.com/office/drawing/2014/main" id="{50F0EC1A-F6E9-D6B9-1901-4F0BC0C03477}"/>
              </a:ext>
            </a:extLst>
          </p:cNvPr>
          <p:cNvSpPr/>
          <p:nvPr/>
        </p:nvSpPr>
        <p:spPr>
          <a:xfrm>
            <a:off x="7168509" y="6883799"/>
            <a:ext cx="6737112" cy="171745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7" name="Rectangle 66">
            <a:extLst>
              <a:ext uri="{FF2B5EF4-FFF2-40B4-BE49-F238E27FC236}">
                <a16:creationId xmlns:a16="http://schemas.microsoft.com/office/drawing/2014/main" id="{D59C0AC9-B316-7CE5-5C29-987FDCF71BE1}"/>
              </a:ext>
            </a:extLst>
          </p:cNvPr>
          <p:cNvSpPr/>
          <p:nvPr/>
        </p:nvSpPr>
        <p:spPr>
          <a:xfrm>
            <a:off x="12234108" y="2772270"/>
            <a:ext cx="1519857" cy="42244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11528745" y="377089"/>
            <a:ext cx="264911" cy="19331"/>
            <a:chOff x="0" y="0"/>
            <a:chExt cx="128243" cy="9358"/>
          </a:xfrm>
        </p:grpSpPr>
        <p:sp>
          <p:nvSpPr>
            <p:cNvPr id="3" name="Freeform 3"/>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82A98C"/>
            </a:solidFill>
          </p:spPr>
          <p:txBody>
            <a:bodyPr/>
            <a:lstStyle/>
            <a:p>
              <a:endParaRPr lang="en-US"/>
            </a:p>
          </p:txBody>
        </p:sp>
        <p:sp>
          <p:nvSpPr>
            <p:cNvPr id="4" name="TextBox 4"/>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 name="Group 5"/>
          <p:cNvGrpSpPr/>
          <p:nvPr/>
        </p:nvGrpSpPr>
        <p:grpSpPr>
          <a:xfrm>
            <a:off x="11528745" y="438491"/>
            <a:ext cx="264911" cy="19331"/>
            <a:chOff x="0" y="0"/>
            <a:chExt cx="128243" cy="9358"/>
          </a:xfrm>
        </p:grpSpPr>
        <p:sp>
          <p:nvSpPr>
            <p:cNvPr id="6" name="Freeform 6"/>
            <p:cNvSpPr/>
            <p:nvPr/>
          </p:nvSpPr>
          <p:spPr>
            <a:xfrm>
              <a:off x="0" y="0"/>
              <a:ext cx="128243" cy="9358"/>
            </a:xfrm>
            <a:custGeom>
              <a:avLst/>
              <a:gdLst/>
              <a:ahLst/>
              <a:cxnLst/>
              <a:rect l="l" t="t" r="r" b="b"/>
              <a:pathLst>
                <a:path w="128243" h="9358">
                  <a:moveTo>
                    <a:pt x="0" y="0"/>
                  </a:moveTo>
                  <a:lnTo>
                    <a:pt x="128243" y="0"/>
                  </a:lnTo>
                  <a:lnTo>
                    <a:pt x="128243" y="9358"/>
                  </a:lnTo>
                  <a:lnTo>
                    <a:pt x="0" y="9358"/>
                  </a:lnTo>
                  <a:close/>
                </a:path>
              </a:pathLst>
            </a:custGeom>
            <a:solidFill>
              <a:srgbClr val="82A98C"/>
            </a:solidFill>
          </p:spPr>
          <p:txBody>
            <a:bodyPr/>
            <a:lstStyle/>
            <a:p>
              <a:endParaRPr lang="en-US"/>
            </a:p>
          </p:txBody>
        </p:sp>
        <p:sp>
          <p:nvSpPr>
            <p:cNvPr id="7" name="TextBox 7"/>
            <p:cNvSpPr txBox="1"/>
            <p:nvPr/>
          </p:nvSpPr>
          <p:spPr>
            <a:xfrm>
              <a:off x="0" y="-38100"/>
              <a:ext cx="128243" cy="47458"/>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8" name="Group 8"/>
          <p:cNvGrpSpPr/>
          <p:nvPr/>
        </p:nvGrpSpPr>
        <p:grpSpPr>
          <a:xfrm>
            <a:off x="-21767" y="0"/>
            <a:ext cx="5507175" cy="6858000"/>
            <a:chOff x="0" y="0"/>
            <a:chExt cx="2175674" cy="2709333"/>
          </a:xfrm>
        </p:grpSpPr>
        <p:sp>
          <p:nvSpPr>
            <p:cNvPr id="9" name="Freeform 9"/>
            <p:cNvSpPr/>
            <p:nvPr/>
          </p:nvSpPr>
          <p:spPr>
            <a:xfrm>
              <a:off x="0" y="0"/>
              <a:ext cx="2175674" cy="2709333"/>
            </a:xfrm>
            <a:custGeom>
              <a:avLst/>
              <a:gdLst/>
              <a:ahLst/>
              <a:cxnLst/>
              <a:rect l="l" t="t" r="r" b="b"/>
              <a:pathLst>
                <a:path w="2175674" h="2709333">
                  <a:moveTo>
                    <a:pt x="0" y="0"/>
                  </a:moveTo>
                  <a:lnTo>
                    <a:pt x="2175674" y="0"/>
                  </a:lnTo>
                  <a:lnTo>
                    <a:pt x="2175674" y="2709333"/>
                  </a:lnTo>
                  <a:lnTo>
                    <a:pt x="0" y="2709333"/>
                  </a:lnTo>
                  <a:close/>
                </a:path>
              </a:pathLst>
            </a:custGeom>
            <a:solidFill>
              <a:srgbClr val="82A98C"/>
            </a:solidFill>
          </p:spPr>
          <p:txBody>
            <a:bodyPr/>
            <a:lstStyle/>
            <a:p>
              <a:endParaRPr lang="en-US"/>
            </a:p>
          </p:txBody>
        </p:sp>
        <p:sp>
          <p:nvSpPr>
            <p:cNvPr id="10" name="TextBox 10"/>
            <p:cNvSpPr txBox="1"/>
            <p:nvPr/>
          </p:nvSpPr>
          <p:spPr>
            <a:xfrm>
              <a:off x="0" y="-38100"/>
              <a:ext cx="2175674" cy="2747433"/>
            </a:xfrm>
            <a:prstGeom prst="rect">
              <a:avLst/>
            </a:prstGeom>
          </p:spPr>
          <p:txBody>
            <a:bodyPr lIns="33867" tIns="33867" rIns="33867" bIns="33867" rtlCol="0" anchor="ctr"/>
            <a:lstStyle/>
            <a:p>
              <a:pPr algn="ctr">
                <a:lnSpc>
                  <a:spcPts val="1773"/>
                </a:lnSpc>
              </a:pPr>
              <a:endParaRPr sz="1200"/>
            </a:p>
          </p:txBody>
        </p:sp>
      </p:grpSp>
      <p:grpSp>
        <p:nvGrpSpPr>
          <p:cNvPr id="11" name="Group 11"/>
          <p:cNvGrpSpPr/>
          <p:nvPr/>
        </p:nvGrpSpPr>
        <p:grpSpPr>
          <a:xfrm>
            <a:off x="12118621" y="5731835"/>
            <a:ext cx="73379" cy="440365"/>
            <a:chOff x="0" y="0"/>
            <a:chExt cx="28989" cy="173972"/>
          </a:xfrm>
        </p:grpSpPr>
        <p:sp>
          <p:nvSpPr>
            <p:cNvPr id="12" name="Freeform 12"/>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82A98C"/>
            </a:solidFill>
          </p:spPr>
          <p:txBody>
            <a:bodyPr/>
            <a:lstStyle/>
            <a:p>
              <a:endParaRPr lang="en-US"/>
            </a:p>
          </p:txBody>
        </p:sp>
        <p:sp>
          <p:nvSpPr>
            <p:cNvPr id="13" name="TextBox 13"/>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grpSp>
        <p:nvGrpSpPr>
          <p:cNvPr id="14" name="Group 14"/>
          <p:cNvGrpSpPr>
            <a:grpSpLocks noChangeAspect="1"/>
          </p:cNvGrpSpPr>
          <p:nvPr/>
        </p:nvGrpSpPr>
        <p:grpSpPr>
          <a:xfrm>
            <a:off x="-302649" y="1229718"/>
            <a:ext cx="2222989" cy="4398565"/>
            <a:chOff x="0" y="0"/>
            <a:chExt cx="2620010" cy="5184140"/>
          </a:xfrm>
        </p:grpSpPr>
        <p:sp>
          <p:nvSpPr>
            <p:cNvPr id="15" name="Freeform 1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6" name="Freeform 1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023" r="-1023"/>
              </a:stretch>
            </a:blipFill>
          </p:spPr>
          <p:txBody>
            <a:bodyPr/>
            <a:lstStyle/>
            <a:p>
              <a:endParaRPr lang="en-US"/>
            </a:p>
          </p:txBody>
        </p:sp>
        <p:sp>
          <p:nvSpPr>
            <p:cNvPr id="17" name="Freeform 1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8" name="Freeform 1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9" name="Freeform 1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0" name="Freeform 2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1" name="Freeform 2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2" name="Freeform 2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3" name="Freeform 2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4" name="Group 24"/>
          <p:cNvGrpSpPr>
            <a:grpSpLocks noChangeAspect="1"/>
          </p:cNvGrpSpPr>
          <p:nvPr/>
        </p:nvGrpSpPr>
        <p:grpSpPr>
          <a:xfrm>
            <a:off x="2035633" y="1229718"/>
            <a:ext cx="2222989" cy="4398565"/>
            <a:chOff x="0" y="0"/>
            <a:chExt cx="2620010" cy="5184140"/>
          </a:xfrm>
        </p:grpSpPr>
        <p:sp>
          <p:nvSpPr>
            <p:cNvPr id="25" name="Freeform 2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6" name="Freeform 2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826" r="-826"/>
              </a:stretch>
            </a:blipFill>
          </p:spPr>
          <p:txBody>
            <a:bodyPr/>
            <a:lstStyle/>
            <a:p>
              <a:endParaRPr lang="en-US"/>
            </a:p>
          </p:txBody>
        </p:sp>
        <p:sp>
          <p:nvSpPr>
            <p:cNvPr id="27" name="Freeform 2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8" name="Freeform 2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9" name="Freeform 2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0" name="Freeform 3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1" name="Freeform 3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2" name="Freeform 3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3" name="Freeform 3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4" name="Group 34"/>
          <p:cNvGrpSpPr>
            <a:grpSpLocks noChangeAspect="1"/>
          </p:cNvGrpSpPr>
          <p:nvPr/>
        </p:nvGrpSpPr>
        <p:grpSpPr>
          <a:xfrm>
            <a:off x="4373914" y="1229718"/>
            <a:ext cx="2222989" cy="4398565"/>
            <a:chOff x="0" y="0"/>
            <a:chExt cx="2620010" cy="5184140"/>
          </a:xfrm>
        </p:grpSpPr>
        <p:sp>
          <p:nvSpPr>
            <p:cNvPr id="35" name="Freeform 35"/>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6" name="Freeform 36"/>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826" r="-826"/>
              </a:stretch>
            </a:blipFill>
          </p:spPr>
          <p:txBody>
            <a:bodyPr/>
            <a:lstStyle/>
            <a:p>
              <a:endParaRPr lang="en-US"/>
            </a:p>
          </p:txBody>
        </p:sp>
        <p:sp>
          <p:nvSpPr>
            <p:cNvPr id="37" name="Freeform 37"/>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8" name="Freeform 38"/>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9" name="Freeform 39"/>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40" name="Freeform 40"/>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41" name="Freeform 41"/>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2" name="Freeform 42"/>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3" name="Freeform 43"/>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44" name="Group 44"/>
          <p:cNvGrpSpPr/>
          <p:nvPr/>
        </p:nvGrpSpPr>
        <p:grpSpPr>
          <a:xfrm>
            <a:off x="7701284" y="2656457"/>
            <a:ext cx="695025" cy="31750"/>
            <a:chOff x="0" y="0"/>
            <a:chExt cx="274578" cy="12543"/>
          </a:xfrm>
        </p:grpSpPr>
        <p:sp>
          <p:nvSpPr>
            <p:cNvPr id="45" name="Freeform 45"/>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82A98C"/>
            </a:solidFill>
          </p:spPr>
          <p:txBody>
            <a:bodyPr/>
            <a:lstStyle/>
            <a:p>
              <a:endParaRPr lang="en-US"/>
            </a:p>
          </p:txBody>
        </p:sp>
        <p:sp>
          <p:nvSpPr>
            <p:cNvPr id="46" name="TextBox 46"/>
            <p:cNvSpPr txBox="1"/>
            <p:nvPr/>
          </p:nvSpPr>
          <p:spPr>
            <a:xfrm>
              <a:off x="0" y="-38100"/>
              <a:ext cx="274578" cy="50643"/>
            </a:xfrm>
            <a:prstGeom prst="rect">
              <a:avLst/>
            </a:prstGeom>
          </p:spPr>
          <p:txBody>
            <a:bodyPr lIns="33867" tIns="33867" rIns="33867" bIns="33867" rtlCol="0" anchor="ctr"/>
            <a:lstStyle/>
            <a:p>
              <a:pPr algn="ctr">
                <a:lnSpc>
                  <a:spcPts val="1773"/>
                </a:lnSpc>
              </a:pPr>
              <a:endParaRPr sz="1200"/>
            </a:p>
          </p:txBody>
        </p:sp>
      </p:grpSp>
      <p:sp>
        <p:nvSpPr>
          <p:cNvPr id="47" name="TextBox 47"/>
          <p:cNvSpPr txBox="1"/>
          <p:nvPr/>
        </p:nvSpPr>
        <p:spPr>
          <a:xfrm>
            <a:off x="7701285" y="1554656"/>
            <a:ext cx="3321947" cy="923330"/>
          </a:xfrm>
          <a:prstGeom prst="rect">
            <a:avLst/>
          </a:prstGeom>
        </p:spPr>
        <p:txBody>
          <a:bodyPr lIns="0" tIns="0" rIns="0" bIns="0" rtlCol="0" anchor="t">
            <a:spAutoFit/>
          </a:bodyPr>
          <a:lstStyle/>
          <a:p>
            <a:pPr>
              <a:lnSpc>
                <a:spcPts val="3558"/>
              </a:lnSpc>
            </a:pPr>
            <a:r>
              <a:rPr lang="en-US" sz="3040">
                <a:solidFill>
                  <a:srgbClr val="1F2020"/>
                </a:solidFill>
                <a:latin typeface="Poppins Bold"/>
                <a:ea typeface="Poppins Bold"/>
                <a:cs typeface="Poppins Bold"/>
                <a:sym typeface="Poppins Bold"/>
              </a:rPr>
              <a:t>Application Features</a:t>
            </a:r>
          </a:p>
        </p:txBody>
      </p:sp>
      <p:grpSp>
        <p:nvGrpSpPr>
          <p:cNvPr id="48" name="Group 48"/>
          <p:cNvGrpSpPr/>
          <p:nvPr/>
        </p:nvGrpSpPr>
        <p:grpSpPr>
          <a:xfrm>
            <a:off x="7701284" y="3212306"/>
            <a:ext cx="451834" cy="451834"/>
            <a:chOff x="0" y="0"/>
            <a:chExt cx="812800" cy="812800"/>
          </a:xfrm>
        </p:grpSpPr>
        <p:sp>
          <p:nvSpPr>
            <p:cNvPr id="49" name="Freeform 4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50" name="TextBox 50"/>
            <p:cNvSpPr txBox="1"/>
            <p:nvPr/>
          </p:nvSpPr>
          <p:spPr>
            <a:xfrm>
              <a:off x="76200" y="28575"/>
              <a:ext cx="660400" cy="708025"/>
            </a:xfrm>
            <a:prstGeom prst="rect">
              <a:avLst/>
            </a:prstGeom>
          </p:spPr>
          <p:txBody>
            <a:bodyPr lIns="33867" tIns="33867" rIns="33867" bIns="33867" rtlCol="0" anchor="ctr"/>
            <a:lstStyle/>
            <a:p>
              <a:pPr algn="ctr">
                <a:lnSpc>
                  <a:spcPts val="1493"/>
                </a:lnSpc>
              </a:pPr>
              <a:endParaRPr sz="1200"/>
            </a:p>
          </p:txBody>
        </p:sp>
      </p:grpSp>
      <p:sp>
        <p:nvSpPr>
          <p:cNvPr id="51" name="TextBox 51"/>
          <p:cNvSpPr txBox="1"/>
          <p:nvPr/>
        </p:nvSpPr>
        <p:spPr>
          <a:xfrm>
            <a:off x="8332809" y="3226282"/>
            <a:ext cx="3195935" cy="552331"/>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Open Sans 1"/>
                <a:ea typeface="Open Sans 1"/>
                <a:cs typeface="Open Sans 1"/>
                <a:sym typeface="Open Sans 1"/>
              </a:rPr>
              <a:t>User-Generated Content (UGC): The app allows users to contribute their own content, including reviews, ratings, and photos of apartments they have rented. This feature fosters a sense of community and encourages user engagement.</a:t>
            </a:r>
          </a:p>
        </p:txBody>
      </p:sp>
      <p:sp>
        <p:nvSpPr>
          <p:cNvPr id="52" name="TextBox 52"/>
          <p:cNvSpPr txBox="1"/>
          <p:nvPr/>
        </p:nvSpPr>
        <p:spPr>
          <a:xfrm>
            <a:off x="7761831" y="3329638"/>
            <a:ext cx="330740" cy="198516"/>
          </a:xfrm>
          <a:prstGeom prst="rect">
            <a:avLst/>
          </a:prstGeom>
        </p:spPr>
        <p:txBody>
          <a:bodyPr lIns="0" tIns="0" rIns="0" bIns="0" rtlCol="0" anchor="t">
            <a:spAutoFit/>
          </a:bodyPr>
          <a:lstStyle/>
          <a:p>
            <a:pPr algn="ctr">
              <a:lnSpc>
                <a:spcPts val="1679"/>
              </a:lnSpc>
              <a:spcBef>
                <a:spcPct val="0"/>
              </a:spcBef>
            </a:pPr>
            <a:r>
              <a:rPr lang="en-US" sz="1199">
                <a:solidFill>
                  <a:srgbClr val="FFFFFF"/>
                </a:solidFill>
                <a:latin typeface="Open Sans 1 Bold"/>
                <a:ea typeface="Open Sans 1 Bold"/>
                <a:cs typeface="Open Sans 1 Bold"/>
                <a:sym typeface="Open Sans 1 Bold"/>
              </a:rPr>
              <a:t>01</a:t>
            </a:r>
          </a:p>
        </p:txBody>
      </p:sp>
      <p:grpSp>
        <p:nvGrpSpPr>
          <p:cNvPr id="53" name="Group 53"/>
          <p:cNvGrpSpPr/>
          <p:nvPr/>
        </p:nvGrpSpPr>
        <p:grpSpPr>
          <a:xfrm>
            <a:off x="7701284" y="4019209"/>
            <a:ext cx="451834" cy="451834"/>
            <a:chOff x="0" y="0"/>
            <a:chExt cx="812800" cy="812800"/>
          </a:xfrm>
        </p:grpSpPr>
        <p:sp>
          <p:nvSpPr>
            <p:cNvPr id="54" name="Freeform 5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55" name="TextBox 55"/>
            <p:cNvSpPr txBox="1"/>
            <p:nvPr/>
          </p:nvSpPr>
          <p:spPr>
            <a:xfrm>
              <a:off x="76200" y="28575"/>
              <a:ext cx="660400" cy="708025"/>
            </a:xfrm>
            <a:prstGeom prst="rect">
              <a:avLst/>
            </a:prstGeom>
          </p:spPr>
          <p:txBody>
            <a:bodyPr lIns="33867" tIns="33867" rIns="33867" bIns="33867" rtlCol="0" anchor="ctr"/>
            <a:lstStyle/>
            <a:p>
              <a:pPr algn="ctr">
                <a:lnSpc>
                  <a:spcPts val="1493"/>
                </a:lnSpc>
              </a:pPr>
              <a:endParaRPr sz="1200"/>
            </a:p>
          </p:txBody>
        </p:sp>
      </p:grpSp>
      <p:sp>
        <p:nvSpPr>
          <p:cNvPr id="56" name="TextBox 56"/>
          <p:cNvSpPr txBox="1"/>
          <p:nvPr/>
        </p:nvSpPr>
        <p:spPr>
          <a:xfrm>
            <a:off x="8332810" y="4033184"/>
            <a:ext cx="3328390" cy="552331"/>
          </a:xfrm>
          <a:prstGeom prst="rect">
            <a:avLst/>
          </a:prstGeom>
        </p:spPr>
        <p:txBody>
          <a:bodyPr lIns="0" tIns="0" rIns="0" bIns="0" rtlCol="0" anchor="t">
            <a:spAutoFit/>
          </a:bodyPr>
          <a:lstStyle/>
          <a:p>
            <a:pPr>
              <a:lnSpc>
                <a:spcPts val="1120"/>
              </a:lnSpc>
              <a:spcBef>
                <a:spcPct val="0"/>
              </a:spcBef>
            </a:pPr>
            <a:r>
              <a:rPr lang="en-US" sz="800">
                <a:solidFill>
                  <a:srgbClr val="1F2020"/>
                </a:solidFill>
                <a:latin typeface="Open Sans 1"/>
                <a:ea typeface="Open Sans 1"/>
                <a:cs typeface="Open Sans 1"/>
                <a:sym typeface="Open Sans 1"/>
              </a:rPr>
              <a:t>Advanced Search and Filter Options: The app provides robust search and filtering capabilities to help renters find apartments that meet their specific criteria. Users can apply filters based on location, price range, apartment size, amenities, and more.</a:t>
            </a:r>
          </a:p>
        </p:txBody>
      </p:sp>
      <p:sp>
        <p:nvSpPr>
          <p:cNvPr id="57" name="TextBox 57"/>
          <p:cNvSpPr txBox="1"/>
          <p:nvPr/>
        </p:nvSpPr>
        <p:spPr>
          <a:xfrm>
            <a:off x="7761831" y="4136541"/>
            <a:ext cx="330740" cy="198516"/>
          </a:xfrm>
          <a:prstGeom prst="rect">
            <a:avLst/>
          </a:prstGeom>
        </p:spPr>
        <p:txBody>
          <a:bodyPr lIns="0" tIns="0" rIns="0" bIns="0" rtlCol="0" anchor="t">
            <a:spAutoFit/>
          </a:bodyPr>
          <a:lstStyle/>
          <a:p>
            <a:pPr algn="ctr">
              <a:lnSpc>
                <a:spcPts val="1679"/>
              </a:lnSpc>
              <a:spcBef>
                <a:spcPct val="0"/>
              </a:spcBef>
            </a:pPr>
            <a:r>
              <a:rPr lang="en-US" sz="1199">
                <a:solidFill>
                  <a:srgbClr val="FFFFFF"/>
                </a:solidFill>
                <a:latin typeface="Open Sans 1 Bold"/>
                <a:ea typeface="Open Sans 1 Bold"/>
                <a:cs typeface="Open Sans 1 Bold"/>
                <a:sym typeface="Open Sans 1 Bold"/>
              </a:rPr>
              <a:t>02</a:t>
            </a:r>
          </a:p>
        </p:txBody>
      </p:sp>
      <p:grpSp>
        <p:nvGrpSpPr>
          <p:cNvPr id="58" name="Group 58"/>
          <p:cNvGrpSpPr/>
          <p:nvPr/>
        </p:nvGrpSpPr>
        <p:grpSpPr>
          <a:xfrm>
            <a:off x="7701284" y="4826111"/>
            <a:ext cx="451834" cy="451834"/>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60" name="TextBox 60"/>
            <p:cNvSpPr txBox="1"/>
            <p:nvPr/>
          </p:nvSpPr>
          <p:spPr>
            <a:xfrm>
              <a:off x="76200" y="28575"/>
              <a:ext cx="660400" cy="708025"/>
            </a:xfrm>
            <a:prstGeom prst="rect">
              <a:avLst/>
            </a:prstGeom>
          </p:spPr>
          <p:txBody>
            <a:bodyPr lIns="33867" tIns="33867" rIns="33867" bIns="33867" rtlCol="0" anchor="ctr"/>
            <a:lstStyle/>
            <a:p>
              <a:pPr algn="ctr">
                <a:lnSpc>
                  <a:spcPts val="1493"/>
                </a:lnSpc>
              </a:pPr>
              <a:endParaRPr sz="1200"/>
            </a:p>
          </p:txBody>
        </p:sp>
      </p:grpSp>
      <p:sp>
        <p:nvSpPr>
          <p:cNvPr id="61" name="TextBox 61"/>
          <p:cNvSpPr txBox="1"/>
          <p:nvPr/>
        </p:nvSpPr>
        <p:spPr>
          <a:xfrm>
            <a:off x="8332810" y="4840087"/>
            <a:ext cx="3460845" cy="834396"/>
          </a:xfrm>
          <a:prstGeom prst="rect">
            <a:avLst/>
          </a:prstGeom>
        </p:spPr>
        <p:txBody>
          <a:bodyPr lIns="0" tIns="0" rIns="0" bIns="0" rtlCol="0" anchor="t">
            <a:spAutoFit/>
          </a:bodyPr>
          <a:lstStyle/>
          <a:p>
            <a:pPr>
              <a:lnSpc>
                <a:spcPts val="1120"/>
              </a:lnSpc>
              <a:spcBef>
                <a:spcPct val="0"/>
              </a:spcBef>
            </a:pPr>
            <a:r>
              <a:rPr lang="en-US" sz="800" dirty="0">
                <a:solidFill>
                  <a:srgbClr val="1F2020"/>
                </a:solidFill>
                <a:latin typeface="Open Sans 1"/>
                <a:ea typeface="Open Sans 1"/>
                <a:cs typeface="Open Sans 1"/>
                <a:sym typeface="Open Sans 1"/>
              </a:rPr>
              <a:t>Favorite Items: The app allows users to easily mark and save their preferred items as favorites. By clicking on a heart icon next to an item, users can add it to their personalized favorites list. This feature enhances the user experience by providing quick access to frequently used or liked items. Users can view and manage their favorites through a dedicated section, ensuring a more tailored and efficient interaction with the app.</a:t>
            </a:r>
          </a:p>
        </p:txBody>
      </p:sp>
      <p:sp>
        <p:nvSpPr>
          <p:cNvPr id="62" name="TextBox 62"/>
          <p:cNvSpPr txBox="1"/>
          <p:nvPr/>
        </p:nvSpPr>
        <p:spPr>
          <a:xfrm>
            <a:off x="7761831" y="4943443"/>
            <a:ext cx="330740" cy="198516"/>
          </a:xfrm>
          <a:prstGeom prst="rect">
            <a:avLst/>
          </a:prstGeom>
        </p:spPr>
        <p:txBody>
          <a:bodyPr lIns="0" tIns="0" rIns="0" bIns="0" rtlCol="0" anchor="t">
            <a:spAutoFit/>
          </a:bodyPr>
          <a:lstStyle/>
          <a:p>
            <a:pPr algn="ctr">
              <a:lnSpc>
                <a:spcPts val="1679"/>
              </a:lnSpc>
              <a:spcBef>
                <a:spcPct val="0"/>
              </a:spcBef>
            </a:pPr>
            <a:r>
              <a:rPr lang="en-US" sz="1199">
                <a:solidFill>
                  <a:srgbClr val="FFFFFF"/>
                </a:solidFill>
                <a:latin typeface="Open Sans 1 Bold"/>
                <a:ea typeface="Open Sans 1 Bold"/>
                <a:cs typeface="Open Sans 1 Bold"/>
                <a:sym typeface="Open Sans 1 Bold"/>
              </a:rPr>
              <a:t>03</a:t>
            </a:r>
          </a:p>
        </p:txBody>
      </p:sp>
      <p:sp>
        <p:nvSpPr>
          <p:cNvPr id="63" name="Rectangle 62">
            <a:extLst>
              <a:ext uri="{FF2B5EF4-FFF2-40B4-BE49-F238E27FC236}">
                <a16:creationId xmlns:a16="http://schemas.microsoft.com/office/drawing/2014/main" id="{7FB3F288-BC1D-172C-85CB-FFF939C6BC63}"/>
              </a:ext>
            </a:extLst>
          </p:cNvPr>
          <p:cNvSpPr/>
          <p:nvPr/>
        </p:nvSpPr>
        <p:spPr>
          <a:xfrm>
            <a:off x="-302649" y="1058238"/>
            <a:ext cx="279338" cy="48494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21767" y="3556000"/>
            <a:ext cx="12213767" cy="3302000"/>
            <a:chOff x="0" y="0"/>
            <a:chExt cx="4825192" cy="1304494"/>
          </a:xfrm>
        </p:grpSpPr>
        <p:sp>
          <p:nvSpPr>
            <p:cNvPr id="3" name="Freeform 3"/>
            <p:cNvSpPr/>
            <p:nvPr/>
          </p:nvSpPr>
          <p:spPr>
            <a:xfrm>
              <a:off x="0" y="0"/>
              <a:ext cx="4825192" cy="1304494"/>
            </a:xfrm>
            <a:custGeom>
              <a:avLst/>
              <a:gdLst/>
              <a:ahLst/>
              <a:cxnLst/>
              <a:rect l="l" t="t" r="r" b="b"/>
              <a:pathLst>
                <a:path w="4825192" h="1304494">
                  <a:moveTo>
                    <a:pt x="0" y="0"/>
                  </a:moveTo>
                  <a:lnTo>
                    <a:pt x="4825192" y="0"/>
                  </a:lnTo>
                  <a:lnTo>
                    <a:pt x="4825192" y="1304494"/>
                  </a:lnTo>
                  <a:lnTo>
                    <a:pt x="0" y="1304494"/>
                  </a:lnTo>
                  <a:close/>
                </a:path>
              </a:pathLst>
            </a:custGeom>
            <a:solidFill>
              <a:srgbClr val="82A98C"/>
            </a:solidFill>
          </p:spPr>
          <p:txBody>
            <a:bodyPr/>
            <a:lstStyle/>
            <a:p>
              <a:endParaRPr lang="en-US"/>
            </a:p>
          </p:txBody>
        </p:sp>
        <p:sp>
          <p:nvSpPr>
            <p:cNvPr id="4" name="TextBox 4"/>
            <p:cNvSpPr txBox="1"/>
            <p:nvPr/>
          </p:nvSpPr>
          <p:spPr>
            <a:xfrm>
              <a:off x="0" y="-38100"/>
              <a:ext cx="4825192" cy="1342594"/>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12118621" y="5731835"/>
            <a:ext cx="73379" cy="440365"/>
            <a:chOff x="0" y="0"/>
            <a:chExt cx="28989" cy="173972"/>
          </a:xfrm>
        </p:grpSpPr>
        <p:sp>
          <p:nvSpPr>
            <p:cNvPr id="6" name="Freeform 6"/>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FFFFFF"/>
            </a:solidFill>
          </p:spPr>
          <p:txBody>
            <a:bodyPr/>
            <a:lstStyle/>
            <a:p>
              <a:endParaRPr lang="en-US"/>
            </a:p>
          </p:txBody>
        </p:sp>
        <p:sp>
          <p:nvSpPr>
            <p:cNvPr id="7" name="TextBox 7"/>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grpSp>
        <p:nvGrpSpPr>
          <p:cNvPr id="8" name="Group 8"/>
          <p:cNvGrpSpPr>
            <a:grpSpLocks noChangeAspect="1"/>
          </p:cNvGrpSpPr>
          <p:nvPr/>
        </p:nvGrpSpPr>
        <p:grpSpPr>
          <a:xfrm>
            <a:off x="1223639" y="2191632"/>
            <a:ext cx="1379075" cy="2728737"/>
            <a:chOff x="0" y="0"/>
            <a:chExt cx="2620010" cy="5184140"/>
          </a:xfrm>
        </p:grpSpPr>
        <p:sp>
          <p:nvSpPr>
            <p:cNvPr id="9" name="Freeform 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10" name="Freeform 1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2"/>
              <a:stretch>
                <a:fillRect l="-1023" r="-1023"/>
              </a:stretch>
            </a:blipFill>
          </p:spPr>
          <p:txBody>
            <a:bodyPr/>
            <a:lstStyle/>
            <a:p>
              <a:endParaRPr lang="en-US"/>
            </a:p>
          </p:txBody>
        </p:sp>
        <p:sp>
          <p:nvSpPr>
            <p:cNvPr id="11" name="Freeform 1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12" name="Freeform 1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13" name="Freeform 1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14" name="Freeform 1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15" name="Freeform 1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16" name="Freeform 1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17" name="Freeform 1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18" name="Group 18"/>
          <p:cNvGrpSpPr>
            <a:grpSpLocks noChangeAspect="1"/>
          </p:cNvGrpSpPr>
          <p:nvPr/>
        </p:nvGrpSpPr>
        <p:grpSpPr>
          <a:xfrm>
            <a:off x="2896768" y="2191632"/>
            <a:ext cx="1379075" cy="2728737"/>
            <a:chOff x="0" y="0"/>
            <a:chExt cx="2620010" cy="5184140"/>
          </a:xfrm>
        </p:grpSpPr>
        <p:sp>
          <p:nvSpPr>
            <p:cNvPr id="19" name="Freeform 1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20" name="Freeform 2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3"/>
              <a:stretch>
                <a:fillRect l="-1023" r="-1023"/>
              </a:stretch>
            </a:blipFill>
          </p:spPr>
          <p:txBody>
            <a:bodyPr/>
            <a:lstStyle/>
            <a:p>
              <a:endParaRPr lang="en-US"/>
            </a:p>
          </p:txBody>
        </p:sp>
        <p:sp>
          <p:nvSpPr>
            <p:cNvPr id="21" name="Freeform 2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22" name="Freeform 2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23" name="Freeform 2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24" name="Freeform 2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25" name="Freeform 2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26" name="Freeform 2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27" name="Freeform 2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28" name="Group 28"/>
          <p:cNvGrpSpPr>
            <a:grpSpLocks noChangeAspect="1"/>
          </p:cNvGrpSpPr>
          <p:nvPr/>
        </p:nvGrpSpPr>
        <p:grpSpPr>
          <a:xfrm>
            <a:off x="4569898" y="2191632"/>
            <a:ext cx="1379075" cy="2728737"/>
            <a:chOff x="0" y="0"/>
            <a:chExt cx="2620010" cy="5184140"/>
          </a:xfrm>
        </p:grpSpPr>
        <p:sp>
          <p:nvSpPr>
            <p:cNvPr id="29" name="Freeform 2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30" name="Freeform 3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1023" r="-1023"/>
              </a:stretch>
            </a:blipFill>
          </p:spPr>
          <p:txBody>
            <a:bodyPr/>
            <a:lstStyle/>
            <a:p>
              <a:endParaRPr lang="en-US"/>
            </a:p>
          </p:txBody>
        </p:sp>
        <p:sp>
          <p:nvSpPr>
            <p:cNvPr id="31" name="Freeform 3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32" name="Freeform 3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33" name="Freeform 3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34" name="Freeform 3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35" name="Freeform 3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36" name="Freeform 3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37" name="Freeform 3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38" name="Group 38"/>
          <p:cNvGrpSpPr>
            <a:grpSpLocks noChangeAspect="1"/>
          </p:cNvGrpSpPr>
          <p:nvPr/>
        </p:nvGrpSpPr>
        <p:grpSpPr>
          <a:xfrm>
            <a:off x="6243028" y="2191632"/>
            <a:ext cx="1379075" cy="2728737"/>
            <a:chOff x="0" y="0"/>
            <a:chExt cx="2620010" cy="5184140"/>
          </a:xfrm>
        </p:grpSpPr>
        <p:sp>
          <p:nvSpPr>
            <p:cNvPr id="39" name="Freeform 3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40" name="Freeform 4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5"/>
              <a:stretch>
                <a:fillRect l="-1023" r="-1023"/>
              </a:stretch>
            </a:blipFill>
          </p:spPr>
          <p:txBody>
            <a:bodyPr/>
            <a:lstStyle/>
            <a:p>
              <a:endParaRPr lang="en-US"/>
            </a:p>
          </p:txBody>
        </p:sp>
        <p:sp>
          <p:nvSpPr>
            <p:cNvPr id="41" name="Freeform 4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42" name="Freeform 4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43" name="Freeform 4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44" name="Freeform 4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45" name="Freeform 4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46" name="Freeform 4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47" name="Freeform 4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48" name="Group 48"/>
          <p:cNvGrpSpPr>
            <a:grpSpLocks noChangeAspect="1"/>
          </p:cNvGrpSpPr>
          <p:nvPr/>
        </p:nvGrpSpPr>
        <p:grpSpPr>
          <a:xfrm>
            <a:off x="7916158" y="2191632"/>
            <a:ext cx="1379075" cy="2728737"/>
            <a:chOff x="0" y="0"/>
            <a:chExt cx="2620010" cy="5184140"/>
          </a:xfrm>
        </p:grpSpPr>
        <p:sp>
          <p:nvSpPr>
            <p:cNvPr id="49" name="Freeform 4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50" name="Freeform 5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6"/>
              <a:stretch>
                <a:fillRect l="-1023" r="-1023"/>
              </a:stretch>
            </a:blipFill>
          </p:spPr>
          <p:txBody>
            <a:bodyPr/>
            <a:lstStyle/>
            <a:p>
              <a:endParaRPr lang="en-US"/>
            </a:p>
          </p:txBody>
        </p:sp>
        <p:sp>
          <p:nvSpPr>
            <p:cNvPr id="51" name="Freeform 5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52" name="Freeform 5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53" name="Freeform 5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54" name="Freeform 5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55" name="Freeform 5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56" name="Freeform 5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57" name="Freeform 5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58" name="Group 58"/>
          <p:cNvGrpSpPr>
            <a:grpSpLocks noChangeAspect="1"/>
          </p:cNvGrpSpPr>
          <p:nvPr/>
        </p:nvGrpSpPr>
        <p:grpSpPr>
          <a:xfrm>
            <a:off x="9589287" y="2191632"/>
            <a:ext cx="1379075" cy="2728737"/>
            <a:chOff x="0" y="0"/>
            <a:chExt cx="2620010" cy="5184140"/>
          </a:xfrm>
        </p:grpSpPr>
        <p:sp>
          <p:nvSpPr>
            <p:cNvPr id="59" name="Freeform 59"/>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txBody>
            <a:bodyPr/>
            <a:lstStyle/>
            <a:p>
              <a:endParaRPr lang="en-US"/>
            </a:p>
          </p:txBody>
        </p:sp>
        <p:sp>
          <p:nvSpPr>
            <p:cNvPr id="60" name="Freeform 60"/>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7"/>
              <a:stretch>
                <a:fillRect l="-2008" r="-2008"/>
              </a:stretch>
            </a:blipFill>
          </p:spPr>
          <p:txBody>
            <a:bodyPr/>
            <a:lstStyle/>
            <a:p>
              <a:endParaRPr lang="en-US"/>
            </a:p>
          </p:txBody>
        </p:sp>
        <p:sp>
          <p:nvSpPr>
            <p:cNvPr id="61" name="Freeform 61"/>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606060"/>
            </a:solidFill>
          </p:spPr>
          <p:txBody>
            <a:bodyPr/>
            <a:lstStyle/>
            <a:p>
              <a:endParaRPr lang="en-US"/>
            </a:p>
          </p:txBody>
        </p:sp>
        <p:sp>
          <p:nvSpPr>
            <p:cNvPr id="62" name="Freeform 62"/>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606060"/>
            </a:solidFill>
          </p:spPr>
          <p:txBody>
            <a:bodyPr/>
            <a:lstStyle/>
            <a:p>
              <a:endParaRPr lang="en-US"/>
            </a:p>
          </p:txBody>
        </p:sp>
        <p:sp>
          <p:nvSpPr>
            <p:cNvPr id="63" name="Freeform 63"/>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B8B8B8"/>
            </a:solidFill>
          </p:spPr>
          <p:txBody>
            <a:bodyPr/>
            <a:lstStyle/>
            <a:p>
              <a:endParaRPr lang="en-US"/>
            </a:p>
          </p:txBody>
        </p:sp>
        <p:sp>
          <p:nvSpPr>
            <p:cNvPr id="64" name="Freeform 64"/>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B8B8B8"/>
            </a:solidFill>
          </p:spPr>
          <p:txBody>
            <a:bodyPr/>
            <a:lstStyle/>
            <a:p>
              <a:endParaRPr lang="en-US"/>
            </a:p>
          </p:txBody>
        </p:sp>
        <p:sp>
          <p:nvSpPr>
            <p:cNvPr id="65" name="Freeform 65"/>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B8B8B8"/>
            </a:solidFill>
          </p:spPr>
          <p:txBody>
            <a:bodyPr/>
            <a:lstStyle/>
            <a:p>
              <a:endParaRPr lang="en-US"/>
            </a:p>
          </p:txBody>
        </p:sp>
        <p:sp>
          <p:nvSpPr>
            <p:cNvPr id="66" name="Freeform 66"/>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B8B8B8"/>
            </a:solidFill>
          </p:spPr>
          <p:txBody>
            <a:bodyPr/>
            <a:lstStyle/>
            <a:p>
              <a:endParaRPr lang="en-US"/>
            </a:p>
          </p:txBody>
        </p:sp>
        <p:sp>
          <p:nvSpPr>
            <p:cNvPr id="67" name="Freeform 67"/>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E9E9E9"/>
            </a:solidFill>
          </p:spPr>
          <p:txBody>
            <a:bodyPr/>
            <a:lstStyle/>
            <a:p>
              <a:endParaRPr lang="en-US"/>
            </a:p>
          </p:txBody>
        </p:sp>
      </p:grpSp>
      <p:grpSp>
        <p:nvGrpSpPr>
          <p:cNvPr id="68" name="Group 68"/>
          <p:cNvGrpSpPr/>
          <p:nvPr/>
        </p:nvGrpSpPr>
        <p:grpSpPr>
          <a:xfrm>
            <a:off x="5883359" y="1810632"/>
            <a:ext cx="695025" cy="31750"/>
            <a:chOff x="0" y="0"/>
            <a:chExt cx="274578" cy="12543"/>
          </a:xfrm>
        </p:grpSpPr>
        <p:sp>
          <p:nvSpPr>
            <p:cNvPr id="69" name="Freeform 69"/>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82A98C"/>
            </a:solidFill>
          </p:spPr>
          <p:txBody>
            <a:bodyPr/>
            <a:lstStyle/>
            <a:p>
              <a:endParaRPr lang="en-US"/>
            </a:p>
          </p:txBody>
        </p:sp>
        <p:sp>
          <p:nvSpPr>
            <p:cNvPr id="70" name="TextBox 70"/>
            <p:cNvSpPr txBox="1"/>
            <p:nvPr/>
          </p:nvSpPr>
          <p:spPr>
            <a:xfrm>
              <a:off x="0" y="-38100"/>
              <a:ext cx="274578" cy="50643"/>
            </a:xfrm>
            <a:prstGeom prst="rect">
              <a:avLst/>
            </a:prstGeom>
          </p:spPr>
          <p:txBody>
            <a:bodyPr lIns="33867" tIns="33867" rIns="33867" bIns="33867" rtlCol="0" anchor="ctr"/>
            <a:lstStyle/>
            <a:p>
              <a:pPr algn="ctr">
                <a:lnSpc>
                  <a:spcPts val="1773"/>
                </a:lnSpc>
              </a:pPr>
              <a:endParaRPr sz="1200"/>
            </a:p>
          </p:txBody>
        </p:sp>
      </p:grpSp>
      <p:sp>
        <p:nvSpPr>
          <p:cNvPr id="71" name="TextBox 71"/>
          <p:cNvSpPr txBox="1"/>
          <p:nvPr/>
        </p:nvSpPr>
        <p:spPr>
          <a:xfrm>
            <a:off x="4088228" y="1217612"/>
            <a:ext cx="4285287" cy="461665"/>
          </a:xfrm>
          <a:prstGeom prst="rect">
            <a:avLst/>
          </a:prstGeom>
        </p:spPr>
        <p:txBody>
          <a:bodyPr lIns="0" tIns="0" rIns="0" bIns="0" rtlCol="0" anchor="t">
            <a:spAutoFit/>
          </a:bodyPr>
          <a:lstStyle/>
          <a:p>
            <a:pPr algn="ctr">
              <a:lnSpc>
                <a:spcPts val="3558"/>
              </a:lnSpc>
            </a:pPr>
            <a:r>
              <a:rPr lang="en-US" sz="3040">
                <a:solidFill>
                  <a:srgbClr val="1F2020"/>
                </a:solidFill>
                <a:latin typeface="Poppins Bold"/>
                <a:ea typeface="Poppins Bold"/>
                <a:cs typeface="Poppins Bold"/>
                <a:sym typeface="Poppins Bold"/>
              </a:rPr>
              <a:t>Profile Section</a:t>
            </a:r>
          </a:p>
        </p:txBody>
      </p:sp>
      <p:sp>
        <p:nvSpPr>
          <p:cNvPr id="72" name="TextBox 72"/>
          <p:cNvSpPr txBox="1"/>
          <p:nvPr/>
        </p:nvSpPr>
        <p:spPr>
          <a:xfrm>
            <a:off x="2449258" y="5396619"/>
            <a:ext cx="7293484" cy="270202"/>
          </a:xfrm>
          <a:prstGeom prst="rect">
            <a:avLst/>
          </a:prstGeom>
        </p:spPr>
        <p:txBody>
          <a:bodyPr lIns="0" tIns="0" rIns="0" bIns="0" rtlCol="0" anchor="t">
            <a:spAutoFit/>
          </a:bodyPr>
          <a:lstStyle/>
          <a:p>
            <a:pPr algn="ctr">
              <a:lnSpc>
                <a:spcPts val="1120"/>
              </a:lnSpc>
              <a:spcBef>
                <a:spcPct val="0"/>
              </a:spcBef>
            </a:pPr>
            <a:r>
              <a:rPr lang="en-US" sz="800">
                <a:solidFill>
                  <a:srgbClr val="FFFFFF"/>
                </a:solidFill>
                <a:latin typeface="Open Sans 1"/>
                <a:ea typeface="Open Sans 1"/>
                <a:cs typeface="Open Sans 1"/>
                <a:sym typeface="Open Sans 1"/>
              </a:rPr>
              <a:t>The Renting System mobile application serves as the primary interface for users. It is installed on users' smartphones and provides access to the app's features and functionalities. The mobile app interacts with various components of the system to View Apartment details or Add Apartment, and fetch information. </a:t>
            </a:r>
          </a:p>
        </p:txBody>
      </p:sp>
      <p:grpSp>
        <p:nvGrpSpPr>
          <p:cNvPr id="73" name="Group 73"/>
          <p:cNvGrpSpPr/>
          <p:nvPr/>
        </p:nvGrpSpPr>
        <p:grpSpPr>
          <a:xfrm>
            <a:off x="0" y="685800"/>
            <a:ext cx="73379" cy="440365"/>
            <a:chOff x="0" y="0"/>
            <a:chExt cx="28989" cy="173972"/>
          </a:xfrm>
        </p:grpSpPr>
        <p:sp>
          <p:nvSpPr>
            <p:cNvPr id="74" name="Freeform 74"/>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82A98C"/>
            </a:solidFill>
          </p:spPr>
          <p:txBody>
            <a:bodyPr/>
            <a:lstStyle/>
            <a:p>
              <a:endParaRPr lang="en-US"/>
            </a:p>
          </p:txBody>
        </p:sp>
        <p:sp>
          <p:nvSpPr>
            <p:cNvPr id="75" name="TextBox 75"/>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DF17025D-0558-4BB1-932D-D407F5BDC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2BC8FB-A590-5AF1-A449-17B5125BD31A}"/>
              </a:ext>
            </a:extLst>
          </p:cNvPr>
          <p:cNvSpPr txBox="1"/>
          <p:nvPr/>
        </p:nvSpPr>
        <p:spPr>
          <a:xfrm>
            <a:off x="4944753" y="628617"/>
            <a:ext cx="6559859" cy="3028983"/>
          </a:xfrm>
          <a:prstGeom prst="rect">
            <a:avLst/>
          </a:prstGeom>
        </p:spPr>
        <p:txBody>
          <a:bodyPr vert="horz" lIns="91440" tIns="45720" rIns="91440" bIns="45720" rtlCol="0" anchor="b">
            <a:normAutofit/>
          </a:bodyPr>
          <a:lstStyle/>
          <a:p>
            <a:pPr>
              <a:spcBef>
                <a:spcPct val="0"/>
              </a:spcBef>
              <a:spcAft>
                <a:spcPts val="600"/>
              </a:spcAft>
            </a:pPr>
            <a:r>
              <a:rPr lang="en-US" sz="4800" b="1" cap="all" dirty="0">
                <a:ln w="3175" cmpd="sng">
                  <a:noFill/>
                </a:ln>
                <a:solidFill>
                  <a:srgbClr val="FFFFFF"/>
                </a:solidFill>
                <a:latin typeface="+mj-lt"/>
                <a:ea typeface="+mj-ea"/>
                <a:cs typeface="+mj-cs"/>
              </a:rPr>
              <a:t>Project Demo</a:t>
            </a:r>
          </a:p>
          <a:p>
            <a:pPr>
              <a:spcBef>
                <a:spcPct val="0"/>
              </a:spcBef>
              <a:spcAft>
                <a:spcPts val="600"/>
              </a:spcAft>
            </a:pPr>
            <a:r>
              <a:rPr lang="en-US" sz="4800" b="1" cap="all" dirty="0">
                <a:ln w="3175" cmpd="sng">
                  <a:noFill/>
                </a:ln>
                <a:solidFill>
                  <a:srgbClr val="FFFFFF"/>
                </a:solidFill>
                <a:latin typeface="+mj-lt"/>
                <a:ea typeface="+mj-ea"/>
                <a:cs typeface="+mj-cs"/>
              </a:rPr>
              <a:t> ( Mobile)</a:t>
            </a:r>
          </a:p>
        </p:txBody>
      </p:sp>
      <p:sp useBgFill="1">
        <p:nvSpPr>
          <p:cNvPr id="43" name="Snip Diagonal Corner Rectangle 6">
            <a:extLst>
              <a:ext uri="{FF2B5EF4-FFF2-40B4-BE49-F238E27FC236}">
                <a16:creationId xmlns:a16="http://schemas.microsoft.com/office/drawing/2014/main" id="{23897308-2491-4C39-B764-46DCD1CAD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1" y="620722"/>
            <a:ext cx="3670674" cy="5286838"/>
          </a:xfrm>
          <a:prstGeom prst="snip2DiagRect">
            <a:avLst>
              <a:gd name="adj1" fmla="val 15804"/>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5d1a1cf9-3b80-406b-9a9b-9abc0547fd84" descr="A screenshot of a cell phone&#10;&#10;Description automatically generated">
            <a:hlinkClick r:id="" action="ppaction://media"/>
            <a:extLst>
              <a:ext uri="{FF2B5EF4-FFF2-40B4-BE49-F238E27FC236}">
                <a16:creationId xmlns:a16="http://schemas.microsoft.com/office/drawing/2014/main" id="{68E95211-D139-B826-99E5-DBE0E42563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0511" y="1105354"/>
            <a:ext cx="2258272" cy="4322052"/>
          </a:xfrm>
          <a:prstGeom prst="rect">
            <a:avLst/>
          </a:prstGeom>
        </p:spPr>
      </p:pic>
      <p:grpSp>
        <p:nvGrpSpPr>
          <p:cNvPr id="45" name="Group 44">
            <a:extLst>
              <a:ext uri="{FF2B5EF4-FFF2-40B4-BE49-F238E27FC236}">
                <a16:creationId xmlns:a16="http://schemas.microsoft.com/office/drawing/2014/main" id="{437C3370-E183-40E3-8F06-FDD26E64DD9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6" name="Straight Connector 45">
              <a:extLst>
                <a:ext uri="{FF2B5EF4-FFF2-40B4-BE49-F238E27FC236}">
                  <a16:creationId xmlns:a16="http://schemas.microsoft.com/office/drawing/2014/main" id="{37774F20-3F21-44FE-976F-CC336A7482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CA342010-2E15-4FE2-8956-F562BBF50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772C8931-1DC1-48FA-878F-2B7CB813D8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3285CBA-1A56-43E8-8B87-570C461DA3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204A0B30-03E2-41DD-B443-95E7FB70EC1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01614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6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90FE681-1E05-478A-89DC-5F7AB37C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4212" y="685799"/>
            <a:ext cx="3747111" cy="4892040"/>
          </a:xfrm>
        </p:spPr>
        <p:txBody>
          <a:bodyPr vert="horz" lIns="91440" tIns="45720" rIns="91440" bIns="45720" rtlCol="0" anchor="ctr">
            <a:normAutofit/>
          </a:bodyPr>
          <a:lstStyle/>
          <a:p>
            <a:pPr marL="0" indent="0" algn="r"/>
            <a:r>
              <a:rPr lang="en-US" b="1" dirty="0"/>
              <a:t>Project Team</a:t>
            </a:r>
          </a:p>
        </p:txBody>
      </p:sp>
      <p:cxnSp>
        <p:nvCxnSpPr>
          <p:cNvPr id="22" name="Straight Connector 21">
            <a:extLst>
              <a:ext uri="{FF2B5EF4-FFF2-40B4-BE49-F238E27FC236}">
                <a16:creationId xmlns:a16="http://schemas.microsoft.com/office/drawing/2014/main" id="{2E2F21DC-5F0E-42CF-B89C-C1E25E175C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783" y="1532373"/>
            <a:ext cx="0" cy="3198892"/>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FD9D26A-1FFB-A5D0-0819-C89DF09D486A}"/>
              </a:ext>
            </a:extLst>
          </p:cNvPr>
          <p:cNvSpPr txBox="1"/>
          <p:nvPr/>
        </p:nvSpPr>
        <p:spPr>
          <a:xfrm>
            <a:off x="4979962" y="685799"/>
            <a:ext cx="6288260" cy="4892040"/>
          </a:xfrm>
          <a:prstGeom prst="rect">
            <a:avLst/>
          </a:prstGeom>
        </p:spPr>
        <p:txBody>
          <a:bodyPr vert="horz" lIns="91440" tIns="45720" rIns="91440" bIns="45720" rtlCol="0" anchor="ctr">
            <a:normAutofit/>
          </a:bodyPr>
          <a:lstStyle/>
          <a:p>
            <a:pPr marL="285750" indent="-285750">
              <a:spcBef>
                <a:spcPct val="20000"/>
              </a:spcBef>
              <a:spcAft>
                <a:spcPts val="600"/>
              </a:spcAft>
              <a:buClr>
                <a:schemeClr val="tx1"/>
              </a:buClr>
              <a:buSzPct val="80000"/>
              <a:buFont typeface="Wingdings 3" panose="05040102010807070707" pitchFamily="18" charset="2"/>
              <a:buChar char=""/>
            </a:pPr>
            <a:r>
              <a:rPr lang="en-US" b="1" dirty="0">
                <a:ln w="3175" cmpd="sng">
                  <a:noFill/>
                </a:ln>
              </a:rPr>
              <a:t>Mohamed Saeed Ragab (Backend Developer)</a:t>
            </a:r>
          </a:p>
          <a:p>
            <a:pPr marL="285750" indent="-285750">
              <a:spcBef>
                <a:spcPct val="20000"/>
              </a:spcBef>
              <a:spcAft>
                <a:spcPts val="600"/>
              </a:spcAft>
              <a:buClr>
                <a:schemeClr val="tx1"/>
              </a:buClr>
              <a:buSzPct val="80000"/>
              <a:buFont typeface="Wingdings 3" panose="05040102010807070707" pitchFamily="18" charset="2"/>
              <a:buChar char=""/>
            </a:pPr>
            <a:r>
              <a:rPr lang="en-US" b="1" dirty="0">
                <a:ln w="3175" cmpd="sng">
                  <a:noFill/>
                </a:ln>
              </a:rPr>
              <a:t>Hassan Mostafa Gamil (Frontend Developer)</a:t>
            </a:r>
          </a:p>
          <a:p>
            <a:pPr marL="285750" indent="-285750">
              <a:spcBef>
                <a:spcPct val="20000"/>
              </a:spcBef>
              <a:spcAft>
                <a:spcPts val="600"/>
              </a:spcAft>
              <a:buClr>
                <a:schemeClr val="tx1"/>
              </a:buClr>
              <a:buSzPct val="80000"/>
              <a:buFont typeface="Wingdings 3" panose="05040102010807070707" pitchFamily="18" charset="2"/>
              <a:buChar char=""/>
            </a:pPr>
            <a:r>
              <a:rPr lang="en-US" b="1" dirty="0">
                <a:ln w="3175" cmpd="sng">
                  <a:noFill/>
                </a:ln>
              </a:rPr>
              <a:t>Aisha Mohamed Fathy (UX/UI Designer)</a:t>
            </a:r>
          </a:p>
          <a:p>
            <a:pPr marL="285750" indent="-285750">
              <a:spcBef>
                <a:spcPct val="20000"/>
              </a:spcBef>
              <a:spcAft>
                <a:spcPts val="600"/>
              </a:spcAft>
              <a:buClr>
                <a:schemeClr val="tx1"/>
              </a:buClr>
              <a:buSzPct val="80000"/>
              <a:buFont typeface="Wingdings 3" panose="05040102010807070707" pitchFamily="18" charset="2"/>
              <a:buChar char=""/>
            </a:pPr>
            <a:r>
              <a:rPr lang="en-US" b="1" dirty="0" err="1">
                <a:ln w="3175" cmpd="sng">
                  <a:noFill/>
                </a:ln>
              </a:rPr>
              <a:t>Esraa</a:t>
            </a:r>
            <a:r>
              <a:rPr lang="en-US" b="1" dirty="0">
                <a:ln w="3175" cmpd="sng">
                  <a:noFill/>
                </a:ln>
              </a:rPr>
              <a:t> Ahmed Abd </a:t>
            </a:r>
            <a:r>
              <a:rPr lang="en-US" b="1" dirty="0" err="1">
                <a:ln w="3175" cmpd="sng">
                  <a:noFill/>
                </a:ln>
              </a:rPr>
              <a:t>Elsalam</a:t>
            </a:r>
            <a:r>
              <a:rPr lang="en-US" b="1" dirty="0">
                <a:ln w="3175" cmpd="sng">
                  <a:noFill/>
                </a:ln>
              </a:rPr>
              <a:t> (Frontend Developer)</a:t>
            </a:r>
          </a:p>
          <a:p>
            <a:pPr marL="285750" indent="-285750">
              <a:spcBef>
                <a:spcPct val="20000"/>
              </a:spcBef>
              <a:spcAft>
                <a:spcPts val="600"/>
              </a:spcAft>
              <a:buClr>
                <a:schemeClr val="tx1"/>
              </a:buClr>
              <a:buSzPct val="80000"/>
              <a:buFont typeface="Wingdings 3" panose="05040102010807070707" pitchFamily="18" charset="2"/>
              <a:buChar char=""/>
            </a:pPr>
            <a:r>
              <a:rPr lang="en-US" b="1" dirty="0">
                <a:ln w="3175" cmpd="sng">
                  <a:noFill/>
                </a:ln>
              </a:rPr>
              <a:t>Ahmed Tamer Ahmed (Mobile Developer)</a:t>
            </a:r>
          </a:p>
          <a:p>
            <a:pPr marL="285750" indent="-285750">
              <a:spcBef>
                <a:spcPct val="20000"/>
              </a:spcBef>
              <a:spcAft>
                <a:spcPts val="600"/>
              </a:spcAft>
              <a:buClr>
                <a:schemeClr val="tx1"/>
              </a:buClr>
              <a:buSzPct val="80000"/>
              <a:buFont typeface="Wingdings 3" panose="05040102010807070707" pitchFamily="18" charset="2"/>
              <a:buChar char=""/>
            </a:pPr>
            <a:r>
              <a:rPr lang="en-US" b="1" dirty="0">
                <a:ln w="3175" cmpd="sng">
                  <a:noFill/>
                </a:ln>
              </a:rPr>
              <a:t>Youssef Ali </a:t>
            </a:r>
            <a:r>
              <a:rPr lang="en-US" b="1" dirty="0" err="1">
                <a:ln w="3175" cmpd="sng">
                  <a:noFill/>
                </a:ln>
              </a:rPr>
              <a:t>Faied</a:t>
            </a:r>
            <a:r>
              <a:rPr lang="en-US" b="1" dirty="0">
                <a:ln w="3175" cmpd="sng">
                  <a:noFill/>
                </a:ln>
              </a:rPr>
              <a:t> (Mobile Developer)</a:t>
            </a:r>
          </a:p>
          <a:p>
            <a:pPr>
              <a:spcBef>
                <a:spcPct val="20000"/>
              </a:spcBef>
              <a:spcAft>
                <a:spcPts val="600"/>
              </a:spcAft>
              <a:buClr>
                <a:schemeClr val="tx1"/>
              </a:buClr>
              <a:buSzPct val="80000"/>
              <a:buFont typeface="Wingdings 3" panose="05040102010807070707" pitchFamily="18" charset="2"/>
              <a:buChar char=""/>
            </a:pPr>
            <a:endParaRPr lang="en-US" b="1" dirty="0">
              <a:ln w="3175" cmpd="sng">
                <a:noFill/>
              </a:ln>
            </a:endParaRPr>
          </a:p>
        </p:txBody>
      </p:sp>
    </p:spTree>
    <p:extLst>
      <p:ext uri="{BB962C8B-B14F-4D97-AF65-F5344CB8AC3E}">
        <p14:creationId xmlns:p14="http://schemas.microsoft.com/office/powerpoint/2010/main" val="3984617762"/>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bg>
      <p:bgPr>
        <a:pattFill prst="pct60">
          <a:fgClr>
            <a:schemeClr val="bg2"/>
          </a:fgClr>
          <a:bgClr>
            <a:schemeClr val="bg1"/>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2BC8FB-A590-5AF1-A449-17B5125BD31A}"/>
              </a:ext>
            </a:extLst>
          </p:cNvPr>
          <p:cNvSpPr txBox="1"/>
          <p:nvPr/>
        </p:nvSpPr>
        <p:spPr>
          <a:xfrm>
            <a:off x="3205293" y="509783"/>
            <a:ext cx="5911913" cy="646331"/>
          </a:xfrm>
          <a:prstGeom prst="rect">
            <a:avLst/>
          </a:prstGeom>
          <a:noFill/>
        </p:spPr>
        <p:txBody>
          <a:bodyPr wrap="square" rtlCol="0">
            <a:spAutoFit/>
          </a:bodyPr>
          <a:lstStyle/>
          <a:p>
            <a:r>
              <a:rPr lang="en-US" sz="3600" b="1" cap="all" dirty="0">
                <a:ln w="3175" cmpd="sng">
                  <a:noFill/>
                </a:ln>
                <a:latin typeface="+mj-lt"/>
                <a:ea typeface="+mj-ea"/>
                <a:cs typeface="+mj-cs"/>
              </a:rPr>
              <a:t>Frontend Development</a:t>
            </a:r>
          </a:p>
        </p:txBody>
      </p:sp>
      <p:sp>
        <p:nvSpPr>
          <p:cNvPr id="8" name="TextBox 7">
            <a:extLst>
              <a:ext uri="{FF2B5EF4-FFF2-40B4-BE49-F238E27FC236}">
                <a16:creationId xmlns:a16="http://schemas.microsoft.com/office/drawing/2014/main" id="{691F3B2B-0A5A-C333-FD67-DD523A35951B}"/>
              </a:ext>
            </a:extLst>
          </p:cNvPr>
          <p:cNvSpPr txBox="1"/>
          <p:nvPr/>
        </p:nvSpPr>
        <p:spPr>
          <a:xfrm>
            <a:off x="2128100" y="2013511"/>
            <a:ext cx="8708897" cy="3416320"/>
          </a:xfrm>
          <a:prstGeom prst="rect">
            <a:avLst/>
          </a:prstGeom>
          <a:noFill/>
        </p:spPr>
        <p:txBody>
          <a:bodyPr wrap="square" rtlCol="0">
            <a:spAutoFit/>
          </a:bodyPr>
          <a:lstStyle/>
          <a:p>
            <a:r>
              <a:rPr lang="en-US" sz="2400" b="1" dirty="0"/>
              <a:t>Technologies and Frameworks</a:t>
            </a:r>
            <a:r>
              <a:rPr lang="en-US" sz="2400" dirty="0"/>
              <a:t>:</a:t>
            </a:r>
          </a:p>
          <a:p>
            <a:pPr marL="800100" lvl="1" indent="-342900">
              <a:buFont typeface="Arial" panose="020B0604020202020204" pitchFamily="34" charset="0"/>
              <a:buChar char="•"/>
            </a:pPr>
            <a:r>
              <a:rPr lang="en-US" sz="2400" dirty="0"/>
              <a:t>React: JavaScript library for building user interfaces.</a:t>
            </a:r>
          </a:p>
          <a:p>
            <a:pPr marL="800100" lvl="1" indent="-342900">
              <a:buFont typeface="Arial" panose="020B0604020202020204" pitchFamily="34" charset="0"/>
              <a:buChar char="•"/>
            </a:pPr>
            <a:r>
              <a:rPr lang="en-US" sz="2400" dirty="0"/>
              <a:t>Context: State management for React applications. 	</a:t>
            </a:r>
          </a:p>
          <a:p>
            <a:r>
              <a:rPr lang="en-US" sz="2400" b="1" dirty="0"/>
              <a:t>Key Features</a:t>
            </a:r>
            <a:r>
              <a:rPr lang="en-US" sz="2400" dirty="0"/>
              <a:t>:</a:t>
            </a:r>
          </a:p>
          <a:p>
            <a:pPr marL="742950" lvl="1" indent="-285750">
              <a:buFont typeface="Arial" panose="020B0604020202020204" pitchFamily="34" charset="0"/>
              <a:buChar char="•"/>
            </a:pPr>
            <a:r>
              <a:rPr lang="en-US" sz="2400" dirty="0"/>
              <a:t>Responsive UI design.</a:t>
            </a:r>
          </a:p>
          <a:p>
            <a:pPr marL="742950" lvl="1" indent="-285750">
              <a:buFont typeface="Arial" panose="020B0604020202020204" pitchFamily="34" charset="0"/>
              <a:buChar char="•"/>
            </a:pPr>
            <a:r>
              <a:rPr lang="en-US" sz="2400" dirty="0"/>
              <a:t>Dynamic search and filter functionalities.</a:t>
            </a:r>
          </a:p>
          <a:p>
            <a:pPr marL="742950" lvl="1" indent="-285750">
              <a:buFont typeface="Arial" panose="020B0604020202020204" pitchFamily="34" charset="0"/>
              <a:buChar char="•"/>
            </a:pPr>
            <a:r>
              <a:rPr lang="en-US" sz="2400" dirty="0"/>
              <a:t>Integration with backend APIs.</a:t>
            </a:r>
          </a:p>
          <a:p>
            <a:pPr marL="742950" lvl="1" indent="-285750">
              <a:buFont typeface="Arial" panose="020B0604020202020204" pitchFamily="34" charset="0"/>
              <a:buChar char="•"/>
            </a:pPr>
            <a:r>
              <a:rPr lang="en-US" sz="2400" dirty="0"/>
              <a:t>User account management.</a:t>
            </a:r>
          </a:p>
        </p:txBody>
      </p:sp>
    </p:spTree>
    <p:extLst>
      <p:ext uri="{BB962C8B-B14F-4D97-AF65-F5344CB8AC3E}">
        <p14:creationId xmlns:p14="http://schemas.microsoft.com/office/powerpoint/2010/main" val="291225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12118621" y="5731835"/>
            <a:ext cx="73379" cy="440365"/>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82A98C"/>
            </a:solidFill>
          </p:spPr>
          <p:txBody>
            <a:bodyPr/>
            <a:lstStyle/>
            <a:p>
              <a:endParaRPr lang="en-US"/>
            </a:p>
          </p:txBody>
        </p:sp>
        <p:sp>
          <p:nvSpPr>
            <p:cNvPr id="4" name="TextBox 4"/>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sp>
        <p:nvSpPr>
          <p:cNvPr id="15" name="TextBox 15"/>
          <p:cNvSpPr txBox="1"/>
          <p:nvPr/>
        </p:nvSpPr>
        <p:spPr>
          <a:xfrm>
            <a:off x="1371602" y="3426752"/>
            <a:ext cx="3828527" cy="1279068"/>
          </a:xfrm>
          <a:prstGeom prst="rect">
            <a:avLst/>
          </a:prstGeom>
        </p:spPr>
        <p:txBody>
          <a:bodyPr lIns="0" tIns="0" rIns="0" bIns="0" rtlCol="0" anchor="t">
            <a:spAutoFit/>
          </a:bodyPr>
          <a:lstStyle/>
          <a:p>
            <a:pPr>
              <a:lnSpc>
                <a:spcPts val="10496"/>
              </a:lnSpc>
              <a:spcBef>
                <a:spcPct val="0"/>
              </a:spcBef>
            </a:pPr>
            <a:r>
              <a:rPr lang="en-US" sz="7497" dirty="0">
                <a:solidFill>
                  <a:srgbClr val="1F2020"/>
                </a:solidFill>
                <a:latin typeface="Poppins"/>
                <a:ea typeface="Poppins"/>
                <a:cs typeface="Poppins"/>
                <a:sym typeface="Poppins"/>
              </a:rPr>
              <a:t>website</a:t>
            </a:r>
          </a:p>
        </p:txBody>
      </p:sp>
      <p:sp>
        <p:nvSpPr>
          <p:cNvPr id="16" name="TextBox 16"/>
          <p:cNvSpPr txBox="1"/>
          <p:nvPr/>
        </p:nvSpPr>
        <p:spPr>
          <a:xfrm>
            <a:off x="1136842" y="2565192"/>
            <a:ext cx="4063287" cy="1064394"/>
          </a:xfrm>
          <a:prstGeom prst="rect">
            <a:avLst/>
          </a:prstGeom>
        </p:spPr>
        <p:txBody>
          <a:bodyPr lIns="0" tIns="0" rIns="0" bIns="0" rtlCol="0" anchor="t">
            <a:spAutoFit/>
          </a:bodyPr>
          <a:lstStyle/>
          <a:p>
            <a:pPr>
              <a:lnSpc>
                <a:spcPts val="8292"/>
              </a:lnSpc>
            </a:pPr>
            <a:r>
              <a:rPr lang="en-US" sz="7897" spc="134">
                <a:solidFill>
                  <a:srgbClr val="82A98C"/>
                </a:solidFill>
                <a:latin typeface="Poppins Bold"/>
                <a:ea typeface="Poppins Bold"/>
                <a:cs typeface="Poppins Bold"/>
                <a:sym typeface="Poppins Bold"/>
              </a:rPr>
              <a:t>System</a:t>
            </a:r>
          </a:p>
        </p:txBody>
      </p:sp>
      <p:grpSp>
        <p:nvGrpSpPr>
          <p:cNvPr id="17" name="Group 17"/>
          <p:cNvGrpSpPr/>
          <p:nvPr/>
        </p:nvGrpSpPr>
        <p:grpSpPr>
          <a:xfrm>
            <a:off x="1371602" y="5178493"/>
            <a:ext cx="1335741" cy="517246"/>
            <a:chOff x="0" y="0"/>
            <a:chExt cx="2671482" cy="1034491"/>
          </a:xfrm>
        </p:grpSpPr>
        <p:grpSp>
          <p:nvGrpSpPr>
            <p:cNvPr id="18" name="Group 18"/>
            <p:cNvGrpSpPr/>
            <p:nvPr/>
          </p:nvGrpSpPr>
          <p:grpSpPr>
            <a:xfrm>
              <a:off x="0" y="0"/>
              <a:ext cx="2671482" cy="1034491"/>
              <a:chOff x="0" y="0"/>
              <a:chExt cx="2098984" cy="812800"/>
            </a:xfrm>
          </p:grpSpPr>
          <p:sp>
            <p:nvSpPr>
              <p:cNvPr id="19" name="Freeform 19"/>
              <p:cNvSpPr/>
              <p:nvPr/>
            </p:nvSpPr>
            <p:spPr>
              <a:xfrm>
                <a:off x="0" y="0"/>
                <a:ext cx="2098984" cy="812800"/>
              </a:xfrm>
              <a:custGeom>
                <a:avLst/>
                <a:gdLst/>
                <a:ahLst/>
                <a:cxnLst/>
                <a:rect l="l" t="t" r="r" b="b"/>
                <a:pathLst>
                  <a:path w="2098984" h="812800">
                    <a:moveTo>
                      <a:pt x="386398" y="0"/>
                    </a:moveTo>
                    <a:lnTo>
                      <a:pt x="1712586" y="0"/>
                    </a:lnTo>
                    <a:cubicBezTo>
                      <a:pt x="1925987" y="0"/>
                      <a:pt x="2098984" y="172996"/>
                      <a:pt x="2098984" y="386398"/>
                    </a:cubicBezTo>
                    <a:lnTo>
                      <a:pt x="2098984" y="426402"/>
                    </a:lnTo>
                    <a:cubicBezTo>
                      <a:pt x="2098984" y="639804"/>
                      <a:pt x="1925987" y="812800"/>
                      <a:pt x="1712586" y="812800"/>
                    </a:cubicBezTo>
                    <a:lnTo>
                      <a:pt x="386398" y="812800"/>
                    </a:lnTo>
                    <a:cubicBezTo>
                      <a:pt x="172996" y="812800"/>
                      <a:pt x="0" y="639804"/>
                      <a:pt x="0" y="426402"/>
                    </a:cubicBezTo>
                    <a:lnTo>
                      <a:pt x="0" y="386398"/>
                    </a:lnTo>
                    <a:cubicBezTo>
                      <a:pt x="0" y="172996"/>
                      <a:pt x="172996" y="0"/>
                      <a:pt x="386398" y="0"/>
                    </a:cubicBezTo>
                    <a:close/>
                  </a:path>
                </a:pathLst>
              </a:custGeom>
              <a:solidFill>
                <a:srgbClr val="82A98C"/>
              </a:solidFill>
            </p:spPr>
            <p:txBody>
              <a:bodyPr/>
              <a:lstStyle/>
              <a:p>
                <a:endParaRPr lang="en-US"/>
              </a:p>
            </p:txBody>
          </p:sp>
          <p:sp>
            <p:nvSpPr>
              <p:cNvPr id="20" name="TextBox 20"/>
              <p:cNvSpPr txBox="1"/>
              <p:nvPr/>
            </p:nvSpPr>
            <p:spPr>
              <a:xfrm>
                <a:off x="0" y="-38100"/>
                <a:ext cx="2098984" cy="850900"/>
              </a:xfrm>
              <a:prstGeom prst="rect">
                <a:avLst/>
              </a:prstGeom>
            </p:spPr>
            <p:txBody>
              <a:bodyPr lIns="33867" tIns="33867" rIns="33867" bIns="33867" rtlCol="0" anchor="ctr"/>
              <a:lstStyle/>
              <a:p>
                <a:pPr algn="ctr">
                  <a:lnSpc>
                    <a:spcPts val="1773"/>
                  </a:lnSpc>
                </a:pPr>
                <a:endParaRPr sz="1200"/>
              </a:p>
            </p:txBody>
          </p:sp>
        </p:grpSp>
        <p:sp>
          <p:nvSpPr>
            <p:cNvPr id="21" name="TextBox 21"/>
            <p:cNvSpPr txBox="1"/>
            <p:nvPr/>
          </p:nvSpPr>
          <p:spPr>
            <a:xfrm>
              <a:off x="0" y="342576"/>
              <a:ext cx="2671482" cy="349582"/>
            </a:xfrm>
            <a:prstGeom prst="rect">
              <a:avLst/>
            </a:prstGeom>
          </p:spPr>
          <p:txBody>
            <a:bodyPr lIns="0" tIns="0" rIns="0" bIns="0" rtlCol="0" anchor="t">
              <a:spAutoFit/>
            </a:bodyPr>
            <a:lstStyle/>
            <a:p>
              <a:pPr algn="ctr">
                <a:lnSpc>
                  <a:spcPts val="1465"/>
                </a:lnSpc>
                <a:spcBef>
                  <a:spcPct val="0"/>
                </a:spcBef>
              </a:pPr>
              <a:r>
                <a:rPr lang="en-US" sz="1046">
                  <a:solidFill>
                    <a:srgbClr val="FFFFFF"/>
                  </a:solidFill>
                  <a:latin typeface="Open Sans 1 Bold"/>
                  <a:ea typeface="Open Sans 1 Bold"/>
                  <a:cs typeface="Open Sans 1 Bold"/>
                  <a:sym typeface="Open Sans 1 Bold"/>
                </a:rPr>
                <a:t>Explore Now</a:t>
              </a:r>
            </a:p>
          </p:txBody>
        </p:sp>
      </p:grpSp>
      <p:grpSp>
        <p:nvGrpSpPr>
          <p:cNvPr id="22" name="Group 22"/>
          <p:cNvGrpSpPr/>
          <p:nvPr/>
        </p:nvGrpSpPr>
        <p:grpSpPr>
          <a:xfrm rot="-2700000">
            <a:off x="41638" y="6291714"/>
            <a:ext cx="1695745" cy="1695745"/>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24" name="TextBox 24"/>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5" name="Group 25"/>
          <p:cNvGrpSpPr/>
          <p:nvPr/>
        </p:nvGrpSpPr>
        <p:grpSpPr>
          <a:xfrm rot="-2700000">
            <a:off x="-1222721" y="5041491"/>
            <a:ext cx="1695745" cy="1695745"/>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27" name="TextBox 2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8" name="Group 28"/>
          <p:cNvGrpSpPr/>
          <p:nvPr/>
        </p:nvGrpSpPr>
        <p:grpSpPr>
          <a:xfrm rot="-2700000">
            <a:off x="-1092065" y="6103146"/>
            <a:ext cx="1695745" cy="1695745"/>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30" name="TextBox 3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1" name="Group 31"/>
          <p:cNvGrpSpPr/>
          <p:nvPr/>
        </p:nvGrpSpPr>
        <p:grpSpPr>
          <a:xfrm rot="-2700000">
            <a:off x="11697939" y="127612"/>
            <a:ext cx="1695745" cy="1695745"/>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33" name="TextBox 33"/>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4" name="Group 34"/>
          <p:cNvGrpSpPr/>
          <p:nvPr/>
        </p:nvGrpSpPr>
        <p:grpSpPr>
          <a:xfrm rot="-2700000">
            <a:off x="10442660" y="-1137851"/>
            <a:ext cx="1695745" cy="1695745"/>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36" name="TextBox 36"/>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7" name="Group 37"/>
          <p:cNvGrpSpPr/>
          <p:nvPr/>
        </p:nvGrpSpPr>
        <p:grpSpPr>
          <a:xfrm rot="-2700000">
            <a:off x="11487594" y="-1378415"/>
            <a:ext cx="1695745" cy="2745321"/>
            <a:chOff x="0" y="0"/>
            <a:chExt cx="812800" cy="1315880"/>
          </a:xfrm>
        </p:grpSpPr>
        <p:sp>
          <p:nvSpPr>
            <p:cNvPr id="38" name="Freeform 38"/>
            <p:cNvSpPr/>
            <p:nvPr/>
          </p:nvSpPr>
          <p:spPr>
            <a:xfrm>
              <a:off x="0" y="0"/>
              <a:ext cx="812800" cy="1315880"/>
            </a:xfrm>
            <a:custGeom>
              <a:avLst/>
              <a:gdLst/>
              <a:ahLst/>
              <a:cxnLst/>
              <a:rect l="l" t="t" r="r" b="b"/>
              <a:pathLst>
                <a:path w="812800" h="1315880">
                  <a:moveTo>
                    <a:pt x="0" y="0"/>
                  </a:moveTo>
                  <a:lnTo>
                    <a:pt x="812800" y="0"/>
                  </a:lnTo>
                  <a:lnTo>
                    <a:pt x="812800" y="1315880"/>
                  </a:lnTo>
                  <a:lnTo>
                    <a:pt x="0" y="1315880"/>
                  </a:lnTo>
                  <a:close/>
                </a:path>
              </a:pathLst>
            </a:custGeom>
            <a:solidFill>
              <a:srgbClr val="82A98C">
                <a:alpha val="16863"/>
              </a:srgbClr>
            </a:solidFill>
          </p:spPr>
          <p:txBody>
            <a:bodyPr/>
            <a:lstStyle/>
            <a:p>
              <a:endParaRPr lang="en-US"/>
            </a:p>
          </p:txBody>
        </p:sp>
        <p:sp>
          <p:nvSpPr>
            <p:cNvPr id="39" name="TextBox 39"/>
            <p:cNvSpPr txBox="1"/>
            <p:nvPr/>
          </p:nvSpPr>
          <p:spPr>
            <a:xfrm>
              <a:off x="0" y="-38100"/>
              <a:ext cx="812800" cy="135398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40" name="Group 40"/>
          <p:cNvGrpSpPr/>
          <p:nvPr/>
        </p:nvGrpSpPr>
        <p:grpSpPr>
          <a:xfrm rot="-2700000">
            <a:off x="11503393" y="-930491"/>
            <a:ext cx="1695745" cy="1695745"/>
            <a:chOff x="0" y="0"/>
            <a:chExt cx="812800" cy="812800"/>
          </a:xfrm>
        </p:grpSpPr>
        <p:sp>
          <p:nvSpPr>
            <p:cNvPr id="41" name="Freeform 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noFill/>
          </p:spPr>
          <p:txBody>
            <a:bodyPr/>
            <a:lstStyle/>
            <a:p>
              <a:endParaRPr lang="en-US"/>
            </a:p>
          </p:txBody>
        </p:sp>
        <p:sp>
          <p:nvSpPr>
            <p:cNvPr id="42" name="TextBox 42"/>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43" name="TextBox 43"/>
          <p:cNvSpPr txBox="1"/>
          <p:nvPr/>
        </p:nvSpPr>
        <p:spPr>
          <a:xfrm>
            <a:off x="1136842" y="1598325"/>
            <a:ext cx="4358081" cy="1064394"/>
          </a:xfrm>
          <a:prstGeom prst="rect">
            <a:avLst/>
          </a:prstGeom>
        </p:spPr>
        <p:txBody>
          <a:bodyPr lIns="0" tIns="0" rIns="0" bIns="0" rtlCol="0" anchor="t">
            <a:spAutoFit/>
          </a:bodyPr>
          <a:lstStyle/>
          <a:p>
            <a:pPr>
              <a:lnSpc>
                <a:spcPts val="8292"/>
              </a:lnSpc>
            </a:pPr>
            <a:r>
              <a:rPr lang="en-US" sz="7897" spc="134">
                <a:solidFill>
                  <a:srgbClr val="82A98C"/>
                </a:solidFill>
                <a:latin typeface="Poppins Bold"/>
                <a:ea typeface="Poppins Bold"/>
                <a:cs typeface="Poppins Bold"/>
                <a:sym typeface="Poppins Bold"/>
              </a:rPr>
              <a:t>Renting</a:t>
            </a:r>
          </a:p>
        </p:txBody>
      </p:sp>
      <p:sp>
        <p:nvSpPr>
          <p:cNvPr id="45" name="Rectangle 44">
            <a:extLst>
              <a:ext uri="{FF2B5EF4-FFF2-40B4-BE49-F238E27FC236}">
                <a16:creationId xmlns:a16="http://schemas.microsoft.com/office/drawing/2014/main" id="{FAD8F693-4CE3-4AD2-2986-03CA64F4E86E}"/>
              </a:ext>
            </a:extLst>
          </p:cNvPr>
          <p:cNvSpPr/>
          <p:nvPr/>
        </p:nvSpPr>
        <p:spPr>
          <a:xfrm>
            <a:off x="-1643476" y="4705819"/>
            <a:ext cx="1613844" cy="39030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6" name="Rectangle 45">
            <a:extLst>
              <a:ext uri="{FF2B5EF4-FFF2-40B4-BE49-F238E27FC236}">
                <a16:creationId xmlns:a16="http://schemas.microsoft.com/office/drawing/2014/main" id="{F065C6CA-0F17-74C0-5604-3F2DFC35F196}"/>
              </a:ext>
            </a:extLst>
          </p:cNvPr>
          <p:cNvSpPr/>
          <p:nvPr/>
        </p:nvSpPr>
        <p:spPr>
          <a:xfrm>
            <a:off x="-154112" y="6874226"/>
            <a:ext cx="2242696" cy="16530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Rectangle 46">
            <a:extLst>
              <a:ext uri="{FF2B5EF4-FFF2-40B4-BE49-F238E27FC236}">
                <a16:creationId xmlns:a16="http://schemas.microsoft.com/office/drawing/2014/main" id="{5EEB7378-8BB7-B145-9CE8-94B9D4BFA421}"/>
              </a:ext>
            </a:extLst>
          </p:cNvPr>
          <p:cNvSpPr/>
          <p:nvPr/>
        </p:nvSpPr>
        <p:spPr>
          <a:xfrm>
            <a:off x="7220049" y="6858000"/>
            <a:ext cx="3956774" cy="19142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8" name="Rectangle 47">
            <a:extLst>
              <a:ext uri="{FF2B5EF4-FFF2-40B4-BE49-F238E27FC236}">
                <a16:creationId xmlns:a16="http://schemas.microsoft.com/office/drawing/2014/main" id="{0506DD94-B6C0-67D2-9D10-D328B5F900B1}"/>
              </a:ext>
            </a:extLst>
          </p:cNvPr>
          <p:cNvSpPr/>
          <p:nvPr/>
        </p:nvSpPr>
        <p:spPr>
          <a:xfrm>
            <a:off x="9575515" y="-1632114"/>
            <a:ext cx="4330106" cy="15941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9" name="Rectangle 48">
            <a:extLst>
              <a:ext uri="{FF2B5EF4-FFF2-40B4-BE49-F238E27FC236}">
                <a16:creationId xmlns:a16="http://schemas.microsoft.com/office/drawing/2014/main" id="{08322A78-0173-CB1D-AAA9-E40C8970F834}"/>
              </a:ext>
            </a:extLst>
          </p:cNvPr>
          <p:cNvSpPr/>
          <p:nvPr/>
        </p:nvSpPr>
        <p:spPr>
          <a:xfrm>
            <a:off x="12272434" y="-295034"/>
            <a:ext cx="1646536" cy="37711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44" name="Picture 43" descr="A computer with a picture of a doctor on the screen&#10;&#10;Description automatically generated with low confidence">
            <a:extLst>
              <a:ext uri="{FF2B5EF4-FFF2-40B4-BE49-F238E27FC236}">
                <a16:creationId xmlns:a16="http://schemas.microsoft.com/office/drawing/2014/main" id="{0D9444E0-EBD5-03CE-3700-D71F9D136C9F}"/>
              </a:ext>
            </a:extLst>
          </p:cNvPr>
          <p:cNvPicPr>
            <a:picLocks noChangeAspect="1"/>
          </p:cNvPicPr>
          <p:nvPr/>
        </p:nvPicPr>
        <p:blipFill rotWithShape="1">
          <a:blip r:embed="rId3">
            <a:extLst>
              <a:ext uri="{28A0092B-C50C-407E-A947-70E740481C1C}">
                <a14:useLocalDpi xmlns:a14="http://schemas.microsoft.com/office/drawing/2010/main" val="0"/>
              </a:ext>
            </a:extLst>
          </a:blip>
          <a:srcRect l="5692" t="20420" r="4358" b="21663"/>
          <a:stretch/>
        </p:blipFill>
        <p:spPr>
          <a:xfrm>
            <a:off x="4992367" y="1564400"/>
            <a:ext cx="6952169" cy="4823503"/>
          </a:xfrm>
          <a:prstGeom prst="rect">
            <a:avLst/>
          </a:prstGeom>
        </p:spPr>
      </p:pic>
      <p:pic>
        <p:nvPicPr>
          <p:cNvPr id="50" name="Picture 49">
            <a:extLst>
              <a:ext uri="{FF2B5EF4-FFF2-40B4-BE49-F238E27FC236}">
                <a16:creationId xmlns:a16="http://schemas.microsoft.com/office/drawing/2014/main" id="{E0475503-5082-B386-EC4F-6EBC8B93FB3B}"/>
              </a:ext>
            </a:extLst>
          </p:cNvPr>
          <p:cNvPicPr>
            <a:picLocks noChangeAspect="1"/>
          </p:cNvPicPr>
          <p:nvPr/>
        </p:nvPicPr>
        <p:blipFill>
          <a:blip r:embed="rId4"/>
          <a:stretch>
            <a:fillRect/>
          </a:stretch>
        </p:blipFill>
        <p:spPr>
          <a:xfrm>
            <a:off x="5847588" y="1828589"/>
            <a:ext cx="5148150" cy="3521191"/>
          </a:xfrm>
          <a:prstGeom prst="rect">
            <a:avLst/>
          </a:prstGeom>
        </p:spPr>
      </p:pic>
    </p:spTree>
    <p:extLst>
      <p:ext uri="{BB962C8B-B14F-4D97-AF65-F5344CB8AC3E}">
        <p14:creationId xmlns:p14="http://schemas.microsoft.com/office/powerpoint/2010/main" val="3750784433"/>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12118621" y="5731835"/>
            <a:ext cx="73379" cy="440365"/>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82A98C"/>
            </a:solidFill>
          </p:spPr>
          <p:txBody>
            <a:bodyPr/>
            <a:lstStyle/>
            <a:p>
              <a:endParaRPr lang="en-US"/>
            </a:p>
          </p:txBody>
        </p:sp>
        <p:sp>
          <p:nvSpPr>
            <p:cNvPr id="4" name="TextBox 4"/>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a:off x="540429" y="3688597"/>
            <a:ext cx="6108795" cy="6108795"/>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A98C"/>
            </a:solidFill>
          </p:spPr>
          <p:txBody>
            <a:bodyPr/>
            <a:lstStyle/>
            <a:p>
              <a:endParaRPr lang="en-US"/>
            </a:p>
          </p:txBody>
        </p:sp>
        <p:sp>
          <p:nvSpPr>
            <p:cNvPr id="7" name="TextBox 7"/>
            <p:cNvSpPr txBox="1"/>
            <p:nvPr/>
          </p:nvSpPr>
          <p:spPr>
            <a:xfrm>
              <a:off x="76200" y="38100"/>
              <a:ext cx="660400" cy="698500"/>
            </a:xfrm>
            <a:prstGeom prst="rect">
              <a:avLst/>
            </a:prstGeom>
          </p:spPr>
          <p:txBody>
            <a:bodyPr lIns="33867" tIns="33867" rIns="33867" bIns="33867" rtlCol="0" anchor="ctr"/>
            <a:lstStyle/>
            <a:p>
              <a:pPr algn="ctr">
                <a:lnSpc>
                  <a:spcPts val="1773"/>
                </a:lnSpc>
              </a:pPr>
              <a:endParaRPr sz="1200"/>
            </a:p>
          </p:txBody>
        </p:sp>
      </p:grpSp>
      <p:grpSp>
        <p:nvGrpSpPr>
          <p:cNvPr id="38" name="Group 38"/>
          <p:cNvGrpSpPr/>
          <p:nvPr/>
        </p:nvGrpSpPr>
        <p:grpSpPr>
          <a:xfrm>
            <a:off x="7505363" y="2636428"/>
            <a:ext cx="695025" cy="31750"/>
            <a:chOff x="0" y="0"/>
            <a:chExt cx="274578" cy="12543"/>
          </a:xfrm>
        </p:grpSpPr>
        <p:sp>
          <p:nvSpPr>
            <p:cNvPr id="39" name="Freeform 39"/>
            <p:cNvSpPr/>
            <p:nvPr/>
          </p:nvSpPr>
          <p:spPr>
            <a:xfrm>
              <a:off x="0" y="0"/>
              <a:ext cx="274578" cy="12543"/>
            </a:xfrm>
            <a:custGeom>
              <a:avLst/>
              <a:gdLst/>
              <a:ahLst/>
              <a:cxnLst/>
              <a:rect l="l" t="t" r="r" b="b"/>
              <a:pathLst>
                <a:path w="274578" h="12543">
                  <a:moveTo>
                    <a:pt x="6272" y="0"/>
                  </a:moveTo>
                  <a:lnTo>
                    <a:pt x="268306" y="0"/>
                  </a:lnTo>
                  <a:cubicBezTo>
                    <a:pt x="269970" y="0"/>
                    <a:pt x="271565" y="661"/>
                    <a:pt x="272741" y="1837"/>
                  </a:cubicBezTo>
                  <a:cubicBezTo>
                    <a:pt x="273917" y="3013"/>
                    <a:pt x="274578" y="4608"/>
                    <a:pt x="274578" y="6272"/>
                  </a:cubicBezTo>
                  <a:lnTo>
                    <a:pt x="274578" y="6272"/>
                  </a:lnTo>
                  <a:cubicBezTo>
                    <a:pt x="274578" y="7935"/>
                    <a:pt x="273917" y="9530"/>
                    <a:pt x="272741" y="10706"/>
                  </a:cubicBezTo>
                  <a:cubicBezTo>
                    <a:pt x="271565" y="11882"/>
                    <a:pt x="269970" y="12543"/>
                    <a:pt x="268306" y="12543"/>
                  </a:cubicBezTo>
                  <a:lnTo>
                    <a:pt x="6272" y="12543"/>
                  </a:lnTo>
                  <a:cubicBezTo>
                    <a:pt x="4608" y="12543"/>
                    <a:pt x="3013" y="11882"/>
                    <a:pt x="1837" y="10706"/>
                  </a:cubicBezTo>
                  <a:cubicBezTo>
                    <a:pt x="661" y="9530"/>
                    <a:pt x="0" y="7935"/>
                    <a:pt x="0" y="6272"/>
                  </a:cubicBezTo>
                  <a:lnTo>
                    <a:pt x="0" y="6272"/>
                  </a:lnTo>
                  <a:cubicBezTo>
                    <a:pt x="0" y="4608"/>
                    <a:pt x="661" y="3013"/>
                    <a:pt x="1837" y="1837"/>
                  </a:cubicBezTo>
                  <a:cubicBezTo>
                    <a:pt x="3013" y="661"/>
                    <a:pt x="4608" y="0"/>
                    <a:pt x="6272" y="0"/>
                  </a:cubicBezTo>
                  <a:close/>
                </a:path>
              </a:pathLst>
            </a:custGeom>
            <a:solidFill>
              <a:srgbClr val="82A98C"/>
            </a:solidFill>
          </p:spPr>
          <p:txBody>
            <a:bodyPr/>
            <a:lstStyle/>
            <a:p>
              <a:endParaRPr lang="en-US"/>
            </a:p>
          </p:txBody>
        </p:sp>
        <p:sp>
          <p:nvSpPr>
            <p:cNvPr id="40" name="TextBox 40"/>
            <p:cNvSpPr txBox="1"/>
            <p:nvPr/>
          </p:nvSpPr>
          <p:spPr>
            <a:xfrm>
              <a:off x="0" y="-38100"/>
              <a:ext cx="274578" cy="50643"/>
            </a:xfrm>
            <a:prstGeom prst="rect">
              <a:avLst/>
            </a:prstGeom>
          </p:spPr>
          <p:txBody>
            <a:bodyPr lIns="33867" tIns="33867" rIns="33867" bIns="33867" rtlCol="0" anchor="ctr"/>
            <a:lstStyle/>
            <a:p>
              <a:pPr algn="ctr">
                <a:lnSpc>
                  <a:spcPts val="1773"/>
                </a:lnSpc>
              </a:pPr>
              <a:endParaRPr sz="1200"/>
            </a:p>
          </p:txBody>
        </p:sp>
      </p:grpSp>
      <p:sp>
        <p:nvSpPr>
          <p:cNvPr id="41" name="TextBox 41"/>
          <p:cNvSpPr txBox="1"/>
          <p:nvPr/>
        </p:nvSpPr>
        <p:spPr>
          <a:xfrm>
            <a:off x="7505363" y="1534627"/>
            <a:ext cx="3321947" cy="923330"/>
          </a:xfrm>
          <a:prstGeom prst="rect">
            <a:avLst/>
          </a:prstGeom>
        </p:spPr>
        <p:txBody>
          <a:bodyPr lIns="0" tIns="0" rIns="0" bIns="0" rtlCol="0" anchor="t">
            <a:spAutoFit/>
          </a:bodyPr>
          <a:lstStyle/>
          <a:p>
            <a:pPr>
              <a:lnSpc>
                <a:spcPts val="3558"/>
              </a:lnSpc>
            </a:pPr>
            <a:r>
              <a:rPr lang="en-US" sz="3040" dirty="0">
                <a:solidFill>
                  <a:srgbClr val="1F2020"/>
                </a:solidFill>
                <a:latin typeface="Poppins Bold"/>
                <a:ea typeface="Poppins Bold"/>
                <a:cs typeface="Poppins Bold"/>
                <a:sym typeface="Poppins Bold"/>
              </a:rPr>
              <a:t>Welcome To Our website</a:t>
            </a:r>
          </a:p>
        </p:txBody>
      </p:sp>
      <p:grpSp>
        <p:nvGrpSpPr>
          <p:cNvPr id="42" name="Group 42"/>
          <p:cNvGrpSpPr/>
          <p:nvPr/>
        </p:nvGrpSpPr>
        <p:grpSpPr>
          <a:xfrm>
            <a:off x="6649224" y="3120616"/>
            <a:ext cx="5273326" cy="1950705"/>
            <a:chOff x="0" y="-47625"/>
            <a:chExt cx="10546652" cy="3901411"/>
          </a:xfrm>
        </p:grpSpPr>
        <p:sp>
          <p:nvSpPr>
            <p:cNvPr id="43" name="TextBox 43"/>
            <p:cNvSpPr txBox="1"/>
            <p:nvPr/>
          </p:nvSpPr>
          <p:spPr>
            <a:xfrm>
              <a:off x="0" y="820261"/>
              <a:ext cx="10546652" cy="3033525"/>
            </a:xfrm>
            <a:prstGeom prst="rect">
              <a:avLst/>
            </a:prstGeom>
          </p:spPr>
          <p:txBody>
            <a:bodyPr lIns="0" tIns="0" rIns="0" bIns="0" rtlCol="0" anchor="t">
              <a:spAutoFit/>
            </a:bodyPr>
            <a:lstStyle/>
            <a:p>
              <a:pPr algn="just">
                <a:lnSpc>
                  <a:spcPts val="2015"/>
                </a:lnSpc>
                <a:spcBef>
                  <a:spcPct val="0"/>
                </a:spcBef>
              </a:pPr>
              <a:r>
                <a:rPr lang="en-US" sz="1439" spc="-91" dirty="0">
                  <a:solidFill>
                    <a:srgbClr val="1F2020"/>
                  </a:solidFill>
                  <a:latin typeface="Open Sans 1"/>
                  <a:ea typeface="Open Sans 1"/>
                  <a:cs typeface="Open Sans 1"/>
                  <a:sym typeface="Open Sans 1"/>
                </a:rPr>
                <a:t>The primary goal of our project was to create a website that connects apartment owners with potential renters, simplifying the rental process through digital innovation. The traditional rental market is often characterized by inefficiencies such as difficulty in finding suitable apartments, lack of reliable information, and cumbersome communication between owners and renters. </a:t>
              </a:r>
            </a:p>
          </p:txBody>
        </p:sp>
        <p:sp>
          <p:nvSpPr>
            <p:cNvPr id="44" name="TextBox 44"/>
            <p:cNvSpPr txBox="1"/>
            <p:nvPr/>
          </p:nvSpPr>
          <p:spPr>
            <a:xfrm>
              <a:off x="0" y="-47625"/>
              <a:ext cx="5956544" cy="606450"/>
            </a:xfrm>
            <a:prstGeom prst="rect">
              <a:avLst/>
            </a:prstGeom>
          </p:spPr>
          <p:txBody>
            <a:bodyPr lIns="0" tIns="0" rIns="0" bIns="0" rtlCol="0" anchor="t">
              <a:spAutoFit/>
            </a:bodyPr>
            <a:lstStyle/>
            <a:p>
              <a:pPr>
                <a:lnSpc>
                  <a:spcPts val="2550"/>
                </a:lnSpc>
                <a:spcBef>
                  <a:spcPct val="0"/>
                </a:spcBef>
              </a:pPr>
              <a:r>
                <a:rPr lang="en-US" sz="1821" dirty="0">
                  <a:solidFill>
                    <a:srgbClr val="82A98C"/>
                  </a:solidFill>
                  <a:latin typeface="Open Sans 1 Bold"/>
                  <a:ea typeface="Open Sans 1 Bold"/>
                  <a:cs typeface="Open Sans 1 Bold"/>
                  <a:sym typeface="Open Sans 1 Bold"/>
                </a:rPr>
                <a:t>About Our website</a:t>
              </a:r>
            </a:p>
          </p:txBody>
        </p:sp>
      </p:grpSp>
      <p:grpSp>
        <p:nvGrpSpPr>
          <p:cNvPr id="45" name="Group 45"/>
          <p:cNvGrpSpPr/>
          <p:nvPr/>
        </p:nvGrpSpPr>
        <p:grpSpPr>
          <a:xfrm rot="-2700000">
            <a:off x="11707020" y="112372"/>
            <a:ext cx="1695745" cy="1695745"/>
            <a:chOff x="0" y="0"/>
            <a:chExt cx="812800" cy="812800"/>
          </a:xfrm>
        </p:grpSpPr>
        <p:sp>
          <p:nvSpPr>
            <p:cNvPr id="46" name="Freeform 4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47" name="TextBox 4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48" name="Group 48"/>
          <p:cNvGrpSpPr/>
          <p:nvPr/>
        </p:nvGrpSpPr>
        <p:grpSpPr>
          <a:xfrm rot="-2700000">
            <a:off x="10442660" y="-1137851"/>
            <a:ext cx="1695745" cy="1695745"/>
            <a:chOff x="0" y="0"/>
            <a:chExt cx="812800" cy="812800"/>
          </a:xfrm>
        </p:grpSpPr>
        <p:sp>
          <p:nvSpPr>
            <p:cNvPr id="49" name="Freeform 4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50" name="TextBox 5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1" name="Group 51"/>
          <p:cNvGrpSpPr/>
          <p:nvPr/>
        </p:nvGrpSpPr>
        <p:grpSpPr>
          <a:xfrm rot="-2700000">
            <a:off x="11487594" y="-1378415"/>
            <a:ext cx="1695745" cy="2745321"/>
            <a:chOff x="0" y="0"/>
            <a:chExt cx="812800" cy="1315880"/>
          </a:xfrm>
        </p:grpSpPr>
        <p:sp>
          <p:nvSpPr>
            <p:cNvPr id="52" name="Freeform 52"/>
            <p:cNvSpPr/>
            <p:nvPr/>
          </p:nvSpPr>
          <p:spPr>
            <a:xfrm>
              <a:off x="0" y="0"/>
              <a:ext cx="812800" cy="1315880"/>
            </a:xfrm>
            <a:custGeom>
              <a:avLst/>
              <a:gdLst/>
              <a:ahLst/>
              <a:cxnLst/>
              <a:rect l="l" t="t" r="r" b="b"/>
              <a:pathLst>
                <a:path w="812800" h="1315880">
                  <a:moveTo>
                    <a:pt x="0" y="0"/>
                  </a:moveTo>
                  <a:lnTo>
                    <a:pt x="812800" y="0"/>
                  </a:lnTo>
                  <a:lnTo>
                    <a:pt x="812800" y="1315880"/>
                  </a:lnTo>
                  <a:lnTo>
                    <a:pt x="0" y="1315880"/>
                  </a:lnTo>
                  <a:close/>
                </a:path>
              </a:pathLst>
            </a:custGeom>
            <a:solidFill>
              <a:srgbClr val="82A98C">
                <a:alpha val="16863"/>
              </a:srgbClr>
            </a:solidFill>
          </p:spPr>
          <p:txBody>
            <a:bodyPr/>
            <a:lstStyle/>
            <a:p>
              <a:endParaRPr lang="en-US"/>
            </a:p>
          </p:txBody>
        </p:sp>
        <p:sp>
          <p:nvSpPr>
            <p:cNvPr id="53" name="TextBox 53"/>
            <p:cNvSpPr txBox="1"/>
            <p:nvPr/>
          </p:nvSpPr>
          <p:spPr>
            <a:xfrm>
              <a:off x="0" y="-38100"/>
              <a:ext cx="812800" cy="135398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54" name="Group 54"/>
          <p:cNvGrpSpPr/>
          <p:nvPr/>
        </p:nvGrpSpPr>
        <p:grpSpPr>
          <a:xfrm rot="-2700000">
            <a:off x="11503393" y="-930491"/>
            <a:ext cx="1695745" cy="1695745"/>
            <a:chOff x="0" y="0"/>
            <a:chExt cx="812800" cy="812800"/>
          </a:xfrm>
        </p:grpSpPr>
        <p:sp>
          <p:nvSpPr>
            <p:cNvPr id="55" name="Freeform 5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56" name="TextBox 56"/>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57" name="AutoShape 57"/>
          <p:cNvSpPr/>
          <p:nvPr/>
        </p:nvSpPr>
        <p:spPr>
          <a:xfrm>
            <a:off x="334548" y="255932"/>
            <a:ext cx="2163558" cy="0"/>
          </a:xfrm>
          <a:prstGeom prst="line">
            <a:avLst/>
          </a:prstGeom>
          <a:ln w="47625" cap="flat">
            <a:solidFill>
              <a:srgbClr val="82A98C"/>
            </a:solidFill>
            <a:prstDash val="solid"/>
            <a:headEnd type="none" w="sm" len="sm"/>
            <a:tailEnd type="none" w="sm" len="sm"/>
          </a:ln>
        </p:spPr>
        <p:txBody>
          <a:bodyPr/>
          <a:lstStyle/>
          <a:p>
            <a:endParaRPr lang="en-US"/>
          </a:p>
        </p:txBody>
      </p:sp>
      <p:sp>
        <p:nvSpPr>
          <p:cNvPr id="58" name="AutoShape 58"/>
          <p:cNvSpPr/>
          <p:nvPr/>
        </p:nvSpPr>
        <p:spPr>
          <a:xfrm rot="5400000">
            <a:off x="-1652151" y="2226142"/>
            <a:ext cx="3973396" cy="0"/>
          </a:xfrm>
          <a:prstGeom prst="line">
            <a:avLst/>
          </a:prstGeom>
          <a:ln w="47625" cap="flat">
            <a:solidFill>
              <a:srgbClr val="82A98C"/>
            </a:solidFill>
            <a:prstDash val="solid"/>
            <a:headEnd type="none" w="sm" len="sm"/>
            <a:tailEnd type="none" w="sm" len="sm"/>
          </a:ln>
        </p:spPr>
        <p:txBody>
          <a:bodyPr/>
          <a:lstStyle/>
          <a:p>
            <a:endParaRPr lang="en-US"/>
          </a:p>
        </p:txBody>
      </p:sp>
      <p:sp>
        <p:nvSpPr>
          <p:cNvPr id="59" name="Rectangle 58">
            <a:extLst>
              <a:ext uri="{FF2B5EF4-FFF2-40B4-BE49-F238E27FC236}">
                <a16:creationId xmlns:a16="http://schemas.microsoft.com/office/drawing/2014/main" id="{C707D7B8-A861-6706-9282-58C502745846}"/>
              </a:ext>
            </a:extLst>
          </p:cNvPr>
          <p:cNvSpPr/>
          <p:nvPr/>
        </p:nvSpPr>
        <p:spPr>
          <a:xfrm>
            <a:off x="10091459" y="-1632114"/>
            <a:ext cx="4097151" cy="1564738"/>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0" name="Rectangle 59">
            <a:extLst>
              <a:ext uri="{FF2B5EF4-FFF2-40B4-BE49-F238E27FC236}">
                <a16:creationId xmlns:a16="http://schemas.microsoft.com/office/drawing/2014/main" id="{20A00226-8B54-6DB4-C022-1ACE1D4F4667}"/>
              </a:ext>
            </a:extLst>
          </p:cNvPr>
          <p:cNvSpPr/>
          <p:nvPr/>
        </p:nvSpPr>
        <p:spPr>
          <a:xfrm>
            <a:off x="12228535" y="-207079"/>
            <a:ext cx="1764867" cy="3683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61" name="Rectangle 60">
            <a:extLst>
              <a:ext uri="{FF2B5EF4-FFF2-40B4-BE49-F238E27FC236}">
                <a16:creationId xmlns:a16="http://schemas.microsoft.com/office/drawing/2014/main" id="{312D8FE2-BCC2-4121-653F-A90E477159F8}"/>
              </a:ext>
            </a:extLst>
          </p:cNvPr>
          <p:cNvSpPr/>
          <p:nvPr/>
        </p:nvSpPr>
        <p:spPr>
          <a:xfrm>
            <a:off x="0" y="6870992"/>
            <a:ext cx="8280970" cy="319115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62" name="Picture 61" descr="A computer with a picture of a doctor on the screen&#10;&#10;Description automatically generated with low confidence">
            <a:extLst>
              <a:ext uri="{FF2B5EF4-FFF2-40B4-BE49-F238E27FC236}">
                <a16:creationId xmlns:a16="http://schemas.microsoft.com/office/drawing/2014/main" id="{D932AA45-39F7-D574-262F-D2EF0F127725}"/>
              </a:ext>
            </a:extLst>
          </p:cNvPr>
          <p:cNvPicPr>
            <a:picLocks noChangeAspect="1"/>
          </p:cNvPicPr>
          <p:nvPr/>
        </p:nvPicPr>
        <p:blipFill rotWithShape="1">
          <a:blip r:embed="rId2">
            <a:extLst>
              <a:ext uri="{28A0092B-C50C-407E-A947-70E740481C1C}">
                <a14:useLocalDpi xmlns:a14="http://schemas.microsoft.com/office/drawing/2010/main" val="0"/>
              </a:ext>
            </a:extLst>
          </a:blip>
          <a:srcRect l="5692" t="20420" r="4358" b="21663"/>
          <a:stretch/>
        </p:blipFill>
        <p:spPr>
          <a:xfrm>
            <a:off x="86719" y="3263996"/>
            <a:ext cx="3961466" cy="2748515"/>
          </a:xfrm>
          <a:prstGeom prst="rect">
            <a:avLst/>
          </a:prstGeom>
        </p:spPr>
      </p:pic>
      <p:pic>
        <p:nvPicPr>
          <p:cNvPr id="64" name="Picture 63">
            <a:extLst>
              <a:ext uri="{FF2B5EF4-FFF2-40B4-BE49-F238E27FC236}">
                <a16:creationId xmlns:a16="http://schemas.microsoft.com/office/drawing/2014/main" id="{836139B0-3B1C-51EA-93C1-554B27EC0437}"/>
              </a:ext>
            </a:extLst>
          </p:cNvPr>
          <p:cNvPicPr>
            <a:picLocks noChangeAspect="1"/>
          </p:cNvPicPr>
          <p:nvPr/>
        </p:nvPicPr>
        <p:blipFill>
          <a:blip r:embed="rId3"/>
          <a:stretch>
            <a:fillRect/>
          </a:stretch>
        </p:blipFill>
        <p:spPr>
          <a:xfrm>
            <a:off x="582377" y="3413126"/>
            <a:ext cx="2868746" cy="1974951"/>
          </a:xfrm>
          <a:prstGeom prst="rect">
            <a:avLst/>
          </a:prstGeom>
        </p:spPr>
      </p:pic>
      <p:pic>
        <p:nvPicPr>
          <p:cNvPr id="63" name="Picture 62" descr="A computer with a picture of a doctor on the screen&#10;&#10;Description automatically generated with low confidence">
            <a:extLst>
              <a:ext uri="{FF2B5EF4-FFF2-40B4-BE49-F238E27FC236}">
                <a16:creationId xmlns:a16="http://schemas.microsoft.com/office/drawing/2014/main" id="{52D5A64E-CDCE-CA4B-0891-611A55A3A4CF}"/>
              </a:ext>
            </a:extLst>
          </p:cNvPr>
          <p:cNvPicPr>
            <a:picLocks noChangeAspect="1"/>
          </p:cNvPicPr>
          <p:nvPr/>
        </p:nvPicPr>
        <p:blipFill rotWithShape="1">
          <a:blip r:embed="rId2">
            <a:extLst>
              <a:ext uri="{28A0092B-C50C-407E-A947-70E740481C1C}">
                <a14:useLocalDpi xmlns:a14="http://schemas.microsoft.com/office/drawing/2010/main" val="0"/>
              </a:ext>
            </a:extLst>
          </a:blip>
          <a:srcRect l="5692" t="20420" r="4358" b="21663"/>
          <a:stretch/>
        </p:blipFill>
        <p:spPr>
          <a:xfrm>
            <a:off x="2480486" y="3600144"/>
            <a:ext cx="4529914" cy="3142912"/>
          </a:xfrm>
          <a:prstGeom prst="rect">
            <a:avLst/>
          </a:prstGeom>
        </p:spPr>
      </p:pic>
      <p:pic>
        <p:nvPicPr>
          <p:cNvPr id="68" name="Picture 67">
            <a:extLst>
              <a:ext uri="{FF2B5EF4-FFF2-40B4-BE49-F238E27FC236}">
                <a16:creationId xmlns:a16="http://schemas.microsoft.com/office/drawing/2014/main" id="{0D136941-A392-0E6D-C65F-4F13ACF1EA1C}"/>
              </a:ext>
            </a:extLst>
          </p:cNvPr>
          <p:cNvPicPr>
            <a:picLocks noChangeAspect="1"/>
          </p:cNvPicPr>
          <p:nvPr/>
        </p:nvPicPr>
        <p:blipFill>
          <a:blip r:embed="rId4"/>
          <a:stretch>
            <a:fillRect/>
          </a:stretch>
        </p:blipFill>
        <p:spPr>
          <a:xfrm>
            <a:off x="3048000" y="3765512"/>
            <a:ext cx="3313471" cy="2247000"/>
          </a:xfrm>
          <a:prstGeom prst="rect">
            <a:avLst/>
          </a:prstGeom>
        </p:spPr>
      </p:pic>
    </p:spTree>
    <p:extLst>
      <p:ext uri="{BB962C8B-B14F-4D97-AF65-F5344CB8AC3E}">
        <p14:creationId xmlns:p14="http://schemas.microsoft.com/office/powerpoint/2010/main" val="820681433"/>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6" name="TextBox 5">
            <a:extLst>
              <a:ext uri="{FF2B5EF4-FFF2-40B4-BE49-F238E27FC236}">
                <a16:creationId xmlns:a16="http://schemas.microsoft.com/office/drawing/2014/main" id="{75B72BCC-37A4-0FCD-A5AA-2514E511195E}"/>
              </a:ext>
            </a:extLst>
          </p:cNvPr>
          <p:cNvSpPr txBox="1"/>
          <p:nvPr/>
        </p:nvSpPr>
        <p:spPr>
          <a:xfrm>
            <a:off x="1341120" y="667497"/>
            <a:ext cx="3362960" cy="523220"/>
          </a:xfrm>
          <a:prstGeom prst="rect">
            <a:avLst/>
          </a:prstGeom>
          <a:noFill/>
        </p:spPr>
        <p:txBody>
          <a:bodyPr wrap="square" rtlCol="0">
            <a:spAutoFit/>
          </a:bodyPr>
          <a:lstStyle/>
          <a:p>
            <a:r>
              <a:rPr lang="en-US" sz="2800" u="sng" dirty="0">
                <a:latin typeface="Amasis MT Pro Black" panose="020F0502020204030204" pitchFamily="18" charset="0"/>
              </a:rPr>
              <a:t>Home Screen</a:t>
            </a:r>
          </a:p>
        </p:txBody>
      </p:sp>
      <p:pic>
        <p:nvPicPr>
          <p:cNvPr id="7" name="Picture 6">
            <a:extLst>
              <a:ext uri="{FF2B5EF4-FFF2-40B4-BE49-F238E27FC236}">
                <a16:creationId xmlns:a16="http://schemas.microsoft.com/office/drawing/2014/main" id="{C3238B84-1045-4BF9-4259-B13D1ECFE451}"/>
              </a:ext>
            </a:extLst>
          </p:cNvPr>
          <p:cNvPicPr>
            <a:picLocks noChangeAspect="1"/>
          </p:cNvPicPr>
          <p:nvPr/>
        </p:nvPicPr>
        <p:blipFill>
          <a:blip r:embed="rId2"/>
          <a:stretch>
            <a:fillRect/>
          </a:stretch>
        </p:blipFill>
        <p:spPr>
          <a:xfrm>
            <a:off x="-70088" y="2000414"/>
            <a:ext cx="6006703" cy="4167809"/>
          </a:xfrm>
          <a:prstGeom prst="rect">
            <a:avLst/>
          </a:prstGeom>
        </p:spPr>
      </p:pic>
      <p:pic>
        <p:nvPicPr>
          <p:cNvPr id="2" name="Picture 1">
            <a:extLst>
              <a:ext uri="{FF2B5EF4-FFF2-40B4-BE49-F238E27FC236}">
                <a16:creationId xmlns:a16="http://schemas.microsoft.com/office/drawing/2014/main" id="{92DF0ACE-0FF5-3546-FD36-01B52160A4A3}"/>
              </a:ext>
            </a:extLst>
          </p:cNvPr>
          <p:cNvPicPr>
            <a:picLocks noChangeAspect="1"/>
          </p:cNvPicPr>
          <p:nvPr/>
        </p:nvPicPr>
        <p:blipFill rotWithShape="1">
          <a:blip r:embed="rId3">
            <a:extLst>
              <a:ext uri="{28A0092B-C50C-407E-A947-70E740481C1C}">
                <a14:useLocalDpi xmlns:a14="http://schemas.microsoft.com/office/drawing/2010/main" val="0"/>
              </a:ext>
            </a:extLst>
          </a:blip>
          <a:srcRect t="8109"/>
          <a:stretch/>
        </p:blipFill>
        <p:spPr bwMode="auto">
          <a:xfrm>
            <a:off x="660399" y="2245360"/>
            <a:ext cx="4419601" cy="2976133"/>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8A1DEF63-8415-55E1-B01D-4632E59F28F2}"/>
              </a:ext>
            </a:extLst>
          </p:cNvPr>
          <p:cNvPicPr>
            <a:picLocks noChangeAspect="1"/>
          </p:cNvPicPr>
          <p:nvPr/>
        </p:nvPicPr>
        <p:blipFill>
          <a:blip r:embed="rId2"/>
          <a:stretch>
            <a:fillRect/>
          </a:stretch>
        </p:blipFill>
        <p:spPr>
          <a:xfrm>
            <a:off x="5936615" y="908661"/>
            <a:ext cx="6006703" cy="4167809"/>
          </a:xfrm>
          <a:prstGeom prst="rect">
            <a:avLst/>
          </a:prstGeom>
        </p:spPr>
      </p:pic>
      <p:pic>
        <p:nvPicPr>
          <p:cNvPr id="3" name="Picture 2">
            <a:extLst>
              <a:ext uri="{FF2B5EF4-FFF2-40B4-BE49-F238E27FC236}">
                <a16:creationId xmlns:a16="http://schemas.microsoft.com/office/drawing/2014/main" id="{A294CAA7-1DBA-F054-8015-B0C52A8393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966" y="1127760"/>
            <a:ext cx="4362649" cy="2966720"/>
          </a:xfrm>
          <a:prstGeom prst="rect">
            <a:avLst/>
          </a:prstGeom>
        </p:spPr>
      </p:pic>
    </p:spTree>
    <p:extLst>
      <p:ext uri="{BB962C8B-B14F-4D97-AF65-F5344CB8AC3E}">
        <p14:creationId xmlns:p14="http://schemas.microsoft.com/office/powerpoint/2010/main" val="2506195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DCB64DE-FB3A-4D83-9241-A0D26824BE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665640" y="4414687"/>
            <a:ext cx="10250013" cy="123325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100" u="sng" cap="all">
                <a:ln w="3175" cmpd="sng">
                  <a:noFill/>
                </a:ln>
                <a:solidFill>
                  <a:srgbClr val="FFFFFF"/>
                </a:solidFill>
                <a:latin typeface="+mj-lt"/>
                <a:ea typeface="+mj-ea"/>
                <a:cs typeface="+mj-cs"/>
              </a:rPr>
              <a:t>Code the important part in home page</a:t>
            </a:r>
          </a:p>
        </p:txBody>
      </p:sp>
      <p:sp useBgFill="1">
        <p:nvSpPr>
          <p:cNvPr id="25" name="Snip Diagonal Corner Rectangle 6">
            <a:extLst>
              <a:ext uri="{FF2B5EF4-FFF2-40B4-BE49-F238E27FC236}">
                <a16:creationId xmlns:a16="http://schemas.microsoft.com/office/drawing/2014/main" id="{5E94C64B-831C-45FA-B484-591F4D577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702" y="606367"/>
            <a:ext cx="10948124" cy="3546637"/>
          </a:xfrm>
          <a:prstGeom prst="snip2DiagRect">
            <a:avLst>
              <a:gd name="adj1" fmla="val 13628"/>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EDCC09D-441B-4993-8BEB-31A9A5D105EF}"/>
              </a:ext>
            </a:extLst>
          </p:cNvPr>
          <p:cNvPicPr>
            <a:picLocks noChangeAspect="1"/>
          </p:cNvPicPr>
          <p:nvPr/>
        </p:nvPicPr>
        <p:blipFill>
          <a:blip r:embed="rId2"/>
          <a:stretch>
            <a:fillRect/>
          </a:stretch>
        </p:blipFill>
        <p:spPr>
          <a:xfrm>
            <a:off x="1091381" y="1499685"/>
            <a:ext cx="9977813" cy="1771060"/>
          </a:xfrm>
          <a:prstGeom prst="rect">
            <a:avLst/>
          </a:prstGeom>
        </p:spPr>
      </p:pic>
      <p:grpSp>
        <p:nvGrpSpPr>
          <p:cNvPr id="27" name="Group 26">
            <a:extLst>
              <a:ext uri="{FF2B5EF4-FFF2-40B4-BE49-F238E27FC236}">
                <a16:creationId xmlns:a16="http://schemas.microsoft.com/office/drawing/2014/main" id="{AC96E397-7705-43C9-AC81-FA8EF1951D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8" name="Straight Connector 27">
              <a:extLst>
                <a:ext uri="{FF2B5EF4-FFF2-40B4-BE49-F238E27FC236}">
                  <a16:creationId xmlns:a16="http://schemas.microsoft.com/office/drawing/2014/main" id="{F3610BCA-0EBE-4357-AAC0-13841E7C54F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60E1E24-3D98-4A53-A3AD-CBD84D94FA2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367E51D9-454B-4095-9718-C6B1CDED97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4A8E8BDB-294C-4025-A6C1-2FFDDA36F8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A0D27BDE-F887-4341-B91A-3145A6142E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82748498"/>
      </p:ext>
    </p:extLst>
  </p:cSld>
  <p:clrMapOvr>
    <a:overrideClrMapping bg1="lt1" tx1="dk1" bg2="lt2" tx2="dk2" accent1="accent1" accent2="accent2" accent3="accent3" accent4="accent4" accent5="accent5" accent6="accent6" hlink="hlink" folHlink="folHlink"/>
  </p:clrMapOvr>
  <p:transition spd="slow">
    <p:randomBar dir="vert"/>
  </p:transition>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439537" y="577359"/>
            <a:ext cx="11246860" cy="584775"/>
          </a:xfrm>
          <a:prstGeom prst="rect">
            <a:avLst/>
          </a:prstGeom>
          <a:noFill/>
          <a:ln>
            <a:noFill/>
          </a:ln>
        </p:spPr>
        <p:txBody>
          <a:bodyPr wrap="square" rtlCol="0">
            <a:spAutoFit/>
          </a:bodyPr>
          <a:lstStyle/>
          <a:p>
            <a:r>
              <a:rPr lang="en-US" sz="3200" dirty="0">
                <a:ln w="3175" cmpd="sng">
                  <a:noFill/>
                </a:ln>
                <a:latin typeface="Abadi" panose="020F0502020204030204" pitchFamily="34" charset="0"/>
                <a:ea typeface="+mj-ea"/>
                <a:cs typeface="+mj-cs"/>
              </a:rPr>
              <a:t>Sign In Screen</a:t>
            </a:r>
            <a:r>
              <a:rPr lang="ar-EG" sz="3200" dirty="0">
                <a:ln w="3175" cmpd="sng">
                  <a:noFill/>
                </a:ln>
                <a:latin typeface="Abadi" panose="020F0502020204030204" pitchFamily="34" charset="0"/>
                <a:ea typeface="+mj-ea"/>
                <a:cs typeface="+mj-cs"/>
              </a:rPr>
              <a:t> </a:t>
            </a:r>
            <a:r>
              <a:rPr lang="en-US" sz="3200" dirty="0">
                <a:ln w="3175" cmpd="sng">
                  <a:noFill/>
                </a:ln>
                <a:latin typeface="Abadi" panose="020F0502020204030204" pitchFamily="34" charset="0"/>
                <a:ea typeface="+mj-ea"/>
                <a:cs typeface="+mj-cs"/>
              </a:rPr>
              <a:t> </a:t>
            </a:r>
            <a:r>
              <a:rPr lang="ar-EG" sz="3200" dirty="0">
                <a:ln w="3175" cmpd="sng">
                  <a:noFill/>
                </a:ln>
                <a:latin typeface="Abadi" panose="020F0502020204030204" pitchFamily="34" charset="0"/>
                <a:ea typeface="+mj-ea"/>
                <a:cs typeface="+mj-cs"/>
              </a:rPr>
              <a:t>  </a:t>
            </a:r>
            <a:r>
              <a:rPr lang="en-US" sz="3200" dirty="0">
                <a:ln w="3175" cmpd="sng">
                  <a:noFill/>
                </a:ln>
                <a:latin typeface="Abadi" panose="020F0502020204030204" pitchFamily="34" charset="0"/>
                <a:ea typeface="+mj-ea"/>
                <a:cs typeface="+mj-cs"/>
              </a:rPr>
              <a:t> </a:t>
            </a:r>
            <a:r>
              <a:rPr lang="ar-EG" sz="3200" dirty="0">
                <a:ln w="3175" cmpd="sng">
                  <a:noFill/>
                </a:ln>
                <a:latin typeface="Abadi" panose="020F0502020204030204" pitchFamily="34" charset="0"/>
                <a:ea typeface="+mj-ea"/>
                <a:cs typeface="+mj-cs"/>
              </a:rPr>
              <a:t>   </a:t>
            </a:r>
            <a:r>
              <a:rPr lang="en-US" sz="3200" dirty="0">
                <a:ln w="3175" cmpd="sng">
                  <a:noFill/>
                </a:ln>
                <a:latin typeface="Abadi" panose="020F0502020204030204" pitchFamily="34" charset="0"/>
                <a:ea typeface="+mj-ea"/>
                <a:cs typeface="+mj-cs"/>
              </a:rPr>
              <a:t>Register Screen</a:t>
            </a:r>
            <a:r>
              <a:rPr lang="ar-EG" sz="3200" dirty="0">
                <a:ln w="3175" cmpd="sng">
                  <a:noFill/>
                </a:ln>
                <a:latin typeface="Abadi" panose="020F0502020204030204" pitchFamily="34" charset="0"/>
                <a:ea typeface="+mj-ea"/>
                <a:cs typeface="+mj-cs"/>
              </a:rPr>
              <a:t>                    </a:t>
            </a:r>
            <a:endParaRPr lang="en-US" sz="3200" dirty="0">
              <a:ln w="3175" cmpd="sng">
                <a:noFill/>
              </a:ln>
              <a:latin typeface="Abadi" panose="020F0502020204030204" pitchFamily="34" charset="0"/>
              <a:ea typeface="+mj-ea"/>
              <a:cs typeface="+mj-cs"/>
            </a:endParaRPr>
          </a:p>
        </p:txBody>
      </p:sp>
      <p:pic>
        <p:nvPicPr>
          <p:cNvPr id="2" name="Picture 1">
            <a:extLst>
              <a:ext uri="{FF2B5EF4-FFF2-40B4-BE49-F238E27FC236}">
                <a16:creationId xmlns:a16="http://schemas.microsoft.com/office/drawing/2014/main" id="{E089FD7C-8079-E919-F9DE-37BE6A6DF3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537" y="1454522"/>
            <a:ext cx="2625090" cy="36563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a:extLst>
              <a:ext uri="{FF2B5EF4-FFF2-40B4-BE49-F238E27FC236}">
                <a16:creationId xmlns:a16="http://schemas.microsoft.com/office/drawing/2014/main" id="{AC17DFA2-F195-6727-AEC7-57F888D3E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8661" y="1352922"/>
            <a:ext cx="2378710" cy="37579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FB5B0E39-4CEC-08A3-E807-1A7EC316C7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12077" y="1352922"/>
            <a:ext cx="1874520" cy="2528570"/>
          </a:xfrm>
          <a:prstGeom prst="rect">
            <a:avLst/>
          </a:prstGeom>
        </p:spPr>
      </p:pic>
      <p:pic>
        <p:nvPicPr>
          <p:cNvPr id="5" name="Picture 4">
            <a:extLst>
              <a:ext uri="{FF2B5EF4-FFF2-40B4-BE49-F238E27FC236}">
                <a16:creationId xmlns:a16="http://schemas.microsoft.com/office/drawing/2014/main" id="{06A372CD-9216-02F9-A92D-11C53446BD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195" y="1352922"/>
            <a:ext cx="1719869" cy="2528570"/>
          </a:xfrm>
          <a:prstGeom prst="rect">
            <a:avLst/>
          </a:prstGeom>
        </p:spPr>
      </p:pic>
      <p:cxnSp>
        <p:nvCxnSpPr>
          <p:cNvPr id="7" name="Straight Arrow Connector 6">
            <a:extLst>
              <a:ext uri="{FF2B5EF4-FFF2-40B4-BE49-F238E27FC236}">
                <a16:creationId xmlns:a16="http://schemas.microsoft.com/office/drawing/2014/main" id="{13BA1B18-B3B3-DE3C-EB3D-233B979B23E1}"/>
              </a:ext>
            </a:extLst>
          </p:cNvPr>
          <p:cNvCxnSpPr/>
          <p:nvPr/>
        </p:nvCxnSpPr>
        <p:spPr>
          <a:xfrm>
            <a:off x="9310298" y="2357120"/>
            <a:ext cx="515477"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Picture 8">
            <a:extLst>
              <a:ext uri="{FF2B5EF4-FFF2-40B4-BE49-F238E27FC236}">
                <a16:creationId xmlns:a16="http://schemas.microsoft.com/office/drawing/2014/main" id="{9ECAC7CB-4DFB-68EA-4EB3-A1A79ECEF6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8632" y="4652501"/>
            <a:ext cx="2057400" cy="1607820"/>
          </a:xfrm>
          <a:prstGeom prst="rect">
            <a:avLst/>
          </a:prstGeom>
        </p:spPr>
      </p:pic>
      <p:cxnSp>
        <p:nvCxnSpPr>
          <p:cNvPr id="14" name="Connector: Curved 13">
            <a:extLst>
              <a:ext uri="{FF2B5EF4-FFF2-40B4-BE49-F238E27FC236}">
                <a16:creationId xmlns:a16="http://schemas.microsoft.com/office/drawing/2014/main" id="{0FC06D20-6DEC-3F78-9F25-7577A999B21A}"/>
              </a:ext>
            </a:extLst>
          </p:cNvPr>
          <p:cNvCxnSpPr>
            <a:cxnSpLocks/>
          </p:cNvCxnSpPr>
          <p:nvPr/>
        </p:nvCxnSpPr>
        <p:spPr>
          <a:xfrm rot="5400000">
            <a:off x="9023279" y="3583874"/>
            <a:ext cx="1061718" cy="941896"/>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2E8F0770-0A2F-B6F2-E960-CC8FAF9A131D}"/>
              </a:ext>
            </a:extLst>
          </p:cNvPr>
          <p:cNvSpPr txBox="1"/>
          <p:nvPr/>
        </p:nvSpPr>
        <p:spPr>
          <a:xfrm>
            <a:off x="8040213" y="634621"/>
            <a:ext cx="3055645" cy="523220"/>
          </a:xfrm>
          <a:prstGeom prst="rect">
            <a:avLst/>
          </a:prstGeom>
          <a:noFill/>
        </p:spPr>
        <p:txBody>
          <a:bodyPr wrap="none" rtlCol="0">
            <a:spAutoFit/>
          </a:bodyPr>
          <a:lstStyle/>
          <a:p>
            <a:r>
              <a:rPr lang="en-US" sz="2800" b="1" dirty="0"/>
              <a:t>Forget password</a:t>
            </a:r>
          </a:p>
        </p:txBody>
      </p:sp>
    </p:spTree>
    <p:extLst>
      <p:ext uri="{BB962C8B-B14F-4D97-AF65-F5344CB8AC3E}">
        <p14:creationId xmlns:p14="http://schemas.microsoft.com/office/powerpoint/2010/main" val="3918775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1989444" y="100905"/>
            <a:ext cx="8209935" cy="646331"/>
          </a:xfrm>
          <a:prstGeom prst="rect">
            <a:avLst/>
          </a:prstGeom>
          <a:noFill/>
          <a:ln>
            <a:noFill/>
          </a:ln>
        </p:spPr>
        <p:txBody>
          <a:bodyPr wrap="square" rtlCol="0">
            <a:spAutoFit/>
          </a:bodyPr>
          <a:lstStyle/>
          <a:p>
            <a:r>
              <a:rPr lang="en-US" sz="3600" u="sng" dirty="0">
                <a:ln w="3175" cmpd="sng">
                  <a:noFill/>
                </a:ln>
                <a:latin typeface="Abadi" panose="020B0604020104020204" pitchFamily="34" charset="0"/>
                <a:ea typeface="+mj-ea"/>
                <a:cs typeface="+mj-cs"/>
              </a:rPr>
              <a:t>Code the important part in sign in page</a:t>
            </a:r>
          </a:p>
        </p:txBody>
      </p:sp>
      <p:pic>
        <p:nvPicPr>
          <p:cNvPr id="4" name="Picture 3">
            <a:extLst>
              <a:ext uri="{FF2B5EF4-FFF2-40B4-BE49-F238E27FC236}">
                <a16:creationId xmlns:a16="http://schemas.microsoft.com/office/drawing/2014/main" id="{F8635B8D-0D56-10CB-954E-038B9FEB02C0}"/>
              </a:ext>
            </a:extLst>
          </p:cNvPr>
          <p:cNvPicPr>
            <a:picLocks noChangeAspect="1"/>
          </p:cNvPicPr>
          <p:nvPr/>
        </p:nvPicPr>
        <p:blipFill>
          <a:blip r:embed="rId2"/>
          <a:stretch>
            <a:fillRect/>
          </a:stretch>
        </p:blipFill>
        <p:spPr>
          <a:xfrm>
            <a:off x="1989444" y="989597"/>
            <a:ext cx="8297433" cy="1162212"/>
          </a:xfrm>
          <a:prstGeom prst="rect">
            <a:avLst/>
          </a:prstGeom>
        </p:spPr>
      </p:pic>
      <p:pic>
        <p:nvPicPr>
          <p:cNvPr id="7" name="Picture 6">
            <a:extLst>
              <a:ext uri="{FF2B5EF4-FFF2-40B4-BE49-F238E27FC236}">
                <a16:creationId xmlns:a16="http://schemas.microsoft.com/office/drawing/2014/main" id="{09A1DDA9-6648-5C2C-8258-A31C1539C934}"/>
              </a:ext>
            </a:extLst>
          </p:cNvPr>
          <p:cNvPicPr>
            <a:picLocks noChangeAspect="1"/>
          </p:cNvPicPr>
          <p:nvPr/>
        </p:nvPicPr>
        <p:blipFill>
          <a:blip r:embed="rId3"/>
          <a:stretch>
            <a:fillRect/>
          </a:stretch>
        </p:blipFill>
        <p:spPr>
          <a:xfrm>
            <a:off x="3383242" y="2308786"/>
            <a:ext cx="5202854" cy="30457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F8CACEE1-5D3C-CE6A-F59D-AA31A64FF14F}"/>
              </a:ext>
            </a:extLst>
          </p:cNvPr>
          <p:cNvPicPr>
            <a:picLocks noChangeAspect="1"/>
          </p:cNvPicPr>
          <p:nvPr/>
        </p:nvPicPr>
        <p:blipFill>
          <a:blip r:embed="rId4"/>
          <a:stretch>
            <a:fillRect/>
          </a:stretch>
        </p:blipFill>
        <p:spPr>
          <a:xfrm>
            <a:off x="292687" y="5444178"/>
            <a:ext cx="11383964" cy="1324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31861936"/>
      </p:ext>
    </p:extLst>
  </p:cSld>
  <p:clrMapOvr>
    <a:overrideClrMapping bg1="lt1" tx1="dk1" bg2="lt2" tx2="dk2" accent1="accent1" accent2="accent2" accent3="accent3" accent4="accent4" accent5="accent5" accent6="accent6" hlink="hlink" folHlink="folHlink"/>
  </p:clrMapOvr>
  <p:transition spd="slow">
    <p:randomBar dir="vert"/>
  </p:transition>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1279416" y="-1"/>
            <a:ext cx="3184429" cy="646331"/>
          </a:xfrm>
          <a:prstGeom prst="rect">
            <a:avLst/>
          </a:prstGeom>
          <a:noFill/>
          <a:ln>
            <a:noFill/>
          </a:ln>
        </p:spPr>
        <p:txBody>
          <a:bodyPr wrap="square" rtlCol="0">
            <a:spAutoFit/>
          </a:bodyPr>
          <a:lstStyle/>
          <a:p>
            <a:r>
              <a:rPr lang="en-US" sz="3600" u="sng" dirty="0">
                <a:ln w="3175" cmpd="sng">
                  <a:noFill/>
                </a:ln>
                <a:latin typeface="Abadi" panose="020B0604020104020204" pitchFamily="34" charset="0"/>
                <a:ea typeface="+mj-ea"/>
                <a:cs typeface="+mj-cs"/>
              </a:rPr>
              <a:t>Add Apartment</a:t>
            </a:r>
          </a:p>
        </p:txBody>
      </p:sp>
      <p:pic>
        <p:nvPicPr>
          <p:cNvPr id="2" name="Picture 1">
            <a:extLst>
              <a:ext uri="{FF2B5EF4-FFF2-40B4-BE49-F238E27FC236}">
                <a16:creationId xmlns:a16="http://schemas.microsoft.com/office/drawing/2014/main" id="{D8250256-8FBD-2EA6-1770-42B36EAC6CA8}"/>
              </a:ext>
            </a:extLst>
          </p:cNvPr>
          <p:cNvPicPr>
            <a:picLocks noChangeAspect="1"/>
          </p:cNvPicPr>
          <p:nvPr/>
        </p:nvPicPr>
        <p:blipFill rotWithShape="1">
          <a:blip r:embed="rId2">
            <a:extLst>
              <a:ext uri="{28A0092B-C50C-407E-A947-70E740481C1C}">
                <a14:useLocalDpi xmlns:a14="http://schemas.microsoft.com/office/drawing/2010/main" val="0"/>
              </a:ext>
            </a:extLst>
          </a:blip>
          <a:srcRect b="19408"/>
          <a:stretch/>
        </p:blipFill>
        <p:spPr>
          <a:xfrm>
            <a:off x="869373" y="660400"/>
            <a:ext cx="4505961" cy="2685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228DFA2D-D353-4898-59D2-2B6000FDD29D}"/>
              </a:ext>
            </a:extLst>
          </p:cNvPr>
          <p:cNvPicPr>
            <a:picLocks noChangeAspect="1"/>
          </p:cNvPicPr>
          <p:nvPr/>
        </p:nvPicPr>
        <p:blipFill>
          <a:blip r:embed="rId3"/>
          <a:stretch>
            <a:fillRect/>
          </a:stretch>
        </p:blipFill>
        <p:spPr>
          <a:xfrm>
            <a:off x="5982451" y="3146573"/>
            <a:ext cx="4775200" cy="34037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a:extLst>
              <a:ext uri="{FF2B5EF4-FFF2-40B4-BE49-F238E27FC236}">
                <a16:creationId xmlns:a16="http://schemas.microsoft.com/office/drawing/2014/main" id="{6F8E66CD-C56C-196B-8B01-781F4C18DDB8}"/>
              </a:ext>
            </a:extLst>
          </p:cNvPr>
          <p:cNvPicPr>
            <a:picLocks noChangeAspect="1"/>
          </p:cNvPicPr>
          <p:nvPr/>
        </p:nvPicPr>
        <p:blipFill>
          <a:blip r:embed="rId4"/>
          <a:stretch>
            <a:fillRect/>
          </a:stretch>
        </p:blipFill>
        <p:spPr>
          <a:xfrm>
            <a:off x="746194" y="3429000"/>
            <a:ext cx="4629140" cy="2036588"/>
          </a:xfrm>
          <a:prstGeom prst="rect">
            <a:avLst/>
          </a:prstGeom>
        </p:spPr>
      </p:pic>
      <p:pic>
        <p:nvPicPr>
          <p:cNvPr id="7" name="Picture 6">
            <a:extLst>
              <a:ext uri="{FF2B5EF4-FFF2-40B4-BE49-F238E27FC236}">
                <a16:creationId xmlns:a16="http://schemas.microsoft.com/office/drawing/2014/main" id="{450DA962-9C45-A758-A62C-96B03753E8CB}"/>
              </a:ext>
            </a:extLst>
          </p:cNvPr>
          <p:cNvPicPr>
            <a:picLocks noChangeAspect="1"/>
          </p:cNvPicPr>
          <p:nvPr/>
        </p:nvPicPr>
        <p:blipFill>
          <a:blip r:embed="rId5"/>
          <a:stretch>
            <a:fillRect/>
          </a:stretch>
        </p:blipFill>
        <p:spPr>
          <a:xfrm>
            <a:off x="743019" y="5465588"/>
            <a:ext cx="4629140" cy="1349902"/>
          </a:xfrm>
          <a:prstGeom prst="rect">
            <a:avLst/>
          </a:prstGeom>
        </p:spPr>
      </p:pic>
      <p:pic>
        <p:nvPicPr>
          <p:cNvPr id="11" name="Picture 10">
            <a:extLst>
              <a:ext uri="{FF2B5EF4-FFF2-40B4-BE49-F238E27FC236}">
                <a16:creationId xmlns:a16="http://schemas.microsoft.com/office/drawing/2014/main" id="{97974CE4-CB1A-668A-231C-0B214BC9E926}"/>
              </a:ext>
            </a:extLst>
          </p:cNvPr>
          <p:cNvPicPr>
            <a:picLocks noChangeAspect="1"/>
          </p:cNvPicPr>
          <p:nvPr/>
        </p:nvPicPr>
        <p:blipFill>
          <a:blip r:embed="rId6"/>
          <a:stretch>
            <a:fillRect/>
          </a:stretch>
        </p:blipFill>
        <p:spPr>
          <a:xfrm>
            <a:off x="6001828" y="352498"/>
            <a:ext cx="4755823" cy="2577515"/>
          </a:xfrm>
          <a:prstGeom prst="rect">
            <a:avLst/>
          </a:prstGeom>
        </p:spPr>
      </p:pic>
    </p:spTree>
    <p:extLst>
      <p:ext uri="{BB962C8B-B14F-4D97-AF65-F5344CB8AC3E}">
        <p14:creationId xmlns:p14="http://schemas.microsoft.com/office/powerpoint/2010/main" val="1156865740"/>
      </p:ext>
    </p:extLst>
  </p:cSld>
  <p:clrMapOvr>
    <a:overrideClrMapping bg1="lt1" tx1="dk1" bg2="lt2" tx2="dk2" accent1="accent1" accent2="accent2" accent3="accent3" accent4="accent4" accent5="accent5" accent6="accent6" hlink="hlink" folHlink="folHlink"/>
  </p:clrMapOvr>
  <p:transition spd="slow">
    <p:randomBar dir="vert"/>
  </p:transition>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665641" y="4473679"/>
            <a:ext cx="9552558" cy="1233251"/>
          </a:xfrm>
          <a:prstGeom prst="rect">
            <a:avLst/>
          </a:prstGeom>
        </p:spPr>
        <p:txBody>
          <a:bodyPr vert="horz" lIns="91440" tIns="45720" rIns="91440" bIns="45720" rtlCol="0" anchor="b">
            <a:normAutofit/>
          </a:bodyPr>
          <a:lstStyle/>
          <a:p>
            <a:pPr>
              <a:spcBef>
                <a:spcPct val="0"/>
              </a:spcBef>
              <a:spcAft>
                <a:spcPts val="600"/>
              </a:spcAft>
            </a:pPr>
            <a:r>
              <a:rPr lang="en-US" sz="4800" u="sng" dirty="0">
                <a:ln w="3175" cmpd="sng">
                  <a:noFill/>
                </a:ln>
                <a:latin typeface="+mj-lt"/>
                <a:ea typeface="+mj-ea"/>
                <a:cs typeface="+mj-cs"/>
              </a:rPr>
              <a:t>Edit Owner Apartment</a:t>
            </a:r>
          </a:p>
        </p:txBody>
      </p:sp>
      <p:grpSp>
        <p:nvGrpSpPr>
          <p:cNvPr id="25" name="Group 24">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FCEA82-DE81-EE82-85D8-81519259DABA}"/>
              </a:ext>
            </a:extLst>
          </p:cNvPr>
          <p:cNvPicPr>
            <a:picLocks noChangeAspect="1"/>
          </p:cNvPicPr>
          <p:nvPr/>
        </p:nvPicPr>
        <p:blipFill rotWithShape="1">
          <a:blip r:embed="rId2"/>
          <a:srcRect t="25636" r="1" b="4087"/>
          <a:stretch/>
        </p:blipFill>
        <p:spPr>
          <a:xfrm>
            <a:off x="834934" y="854087"/>
            <a:ext cx="9290304" cy="3280831"/>
          </a:xfrm>
          <a:custGeom>
            <a:avLst/>
            <a:gdLst/>
            <a:ahLst/>
            <a:cxnLst/>
            <a:rect l="l" t="t" r="r" b="b"/>
            <a:pathLst>
              <a:path w="9290304" h="3280831">
                <a:moveTo>
                  <a:pt x="402071" y="0"/>
                </a:moveTo>
                <a:lnTo>
                  <a:pt x="9290304" y="0"/>
                </a:lnTo>
                <a:lnTo>
                  <a:pt x="9290304" y="2876895"/>
                </a:lnTo>
                <a:lnTo>
                  <a:pt x="8886368" y="3280831"/>
                </a:lnTo>
                <a:lnTo>
                  <a:pt x="0" y="3280831"/>
                </a:lnTo>
                <a:lnTo>
                  <a:pt x="0" y="402071"/>
                </a:lnTo>
                <a:close/>
              </a:path>
            </a:pathLst>
          </a:custGeom>
        </p:spPr>
      </p:pic>
      <p:cxnSp>
        <p:nvCxnSpPr>
          <p:cNvPr id="7" name="Connector: Elbow 6">
            <a:extLst>
              <a:ext uri="{FF2B5EF4-FFF2-40B4-BE49-F238E27FC236}">
                <a16:creationId xmlns:a16="http://schemas.microsoft.com/office/drawing/2014/main" id="{67F6785E-CA40-7897-F20D-A90B2F3742A3}"/>
              </a:ext>
            </a:extLst>
          </p:cNvPr>
          <p:cNvCxnSpPr>
            <a:cxnSpLocks/>
          </p:cNvCxnSpPr>
          <p:nvPr/>
        </p:nvCxnSpPr>
        <p:spPr>
          <a:xfrm rot="16200000" flipH="1">
            <a:off x="5375563" y="4422523"/>
            <a:ext cx="721486" cy="512440"/>
          </a:xfrm>
          <a:prstGeom prst="bent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439182317"/>
      </p:ext>
    </p:extLst>
  </p:cSld>
  <p:clrMapOvr>
    <a:masterClrMapping/>
  </p:clrMapOvr>
  <p:transition spd="slow">
    <p:randomBar dir="vert"/>
  </p:transition>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7465249" y="417482"/>
            <a:ext cx="3301073" cy="646331"/>
          </a:xfrm>
          <a:prstGeom prst="rect">
            <a:avLst/>
          </a:prstGeom>
          <a:noFill/>
          <a:ln>
            <a:noFill/>
          </a:ln>
        </p:spPr>
        <p:txBody>
          <a:bodyPr wrap="square" rtlCol="0">
            <a:spAutoFit/>
          </a:bodyPr>
          <a:lstStyle/>
          <a:p>
            <a:r>
              <a:rPr lang="en-US" sz="3600" u="sng" dirty="0">
                <a:ln w="3175" cmpd="sng">
                  <a:noFill/>
                </a:ln>
                <a:latin typeface="Abadi" panose="020B0604020104020204" pitchFamily="34" charset="0"/>
                <a:ea typeface="+mj-ea"/>
                <a:cs typeface="+mj-cs"/>
              </a:rPr>
              <a:t>Owner Profile</a:t>
            </a:r>
            <a:endParaRPr lang="en-US" sz="3600" u="sng" cap="all" dirty="0">
              <a:ln w="3175" cmpd="sng">
                <a:noFill/>
              </a:ln>
              <a:latin typeface="Abadi" panose="020B0604020104020204" pitchFamily="34" charset="0"/>
              <a:ea typeface="+mj-ea"/>
              <a:cs typeface="+mj-cs"/>
            </a:endParaRPr>
          </a:p>
        </p:txBody>
      </p:sp>
      <p:pic>
        <p:nvPicPr>
          <p:cNvPr id="4" name="Picture 3">
            <a:extLst>
              <a:ext uri="{FF2B5EF4-FFF2-40B4-BE49-F238E27FC236}">
                <a16:creationId xmlns:a16="http://schemas.microsoft.com/office/drawing/2014/main" id="{FAACE013-95BE-E71C-52FB-6F58AFCE6105}"/>
              </a:ext>
            </a:extLst>
          </p:cNvPr>
          <p:cNvPicPr>
            <a:picLocks noChangeAspect="1"/>
          </p:cNvPicPr>
          <p:nvPr/>
        </p:nvPicPr>
        <p:blipFill>
          <a:blip r:embed="rId2"/>
          <a:stretch>
            <a:fillRect/>
          </a:stretch>
        </p:blipFill>
        <p:spPr>
          <a:xfrm>
            <a:off x="-16297" y="156918"/>
            <a:ext cx="6006703" cy="4167809"/>
          </a:xfrm>
          <a:prstGeom prst="rect">
            <a:avLst/>
          </a:prstGeom>
        </p:spPr>
      </p:pic>
      <p:pic>
        <p:nvPicPr>
          <p:cNvPr id="2" name="Picture 1">
            <a:extLst>
              <a:ext uri="{FF2B5EF4-FFF2-40B4-BE49-F238E27FC236}">
                <a16:creationId xmlns:a16="http://schemas.microsoft.com/office/drawing/2014/main" id="{BBA05E9F-3C87-30DE-6E95-A7FB8FB8E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678" y="394641"/>
            <a:ext cx="4380751" cy="2963239"/>
          </a:xfrm>
          <a:prstGeom prst="rect">
            <a:avLst/>
          </a:prstGeom>
        </p:spPr>
      </p:pic>
      <p:pic>
        <p:nvPicPr>
          <p:cNvPr id="5" name="Picture 4">
            <a:extLst>
              <a:ext uri="{FF2B5EF4-FFF2-40B4-BE49-F238E27FC236}">
                <a16:creationId xmlns:a16="http://schemas.microsoft.com/office/drawing/2014/main" id="{C3722436-753D-96E4-7BEA-C5084EE574E3}"/>
              </a:ext>
            </a:extLst>
          </p:cNvPr>
          <p:cNvPicPr>
            <a:picLocks noChangeAspect="1"/>
          </p:cNvPicPr>
          <p:nvPr/>
        </p:nvPicPr>
        <p:blipFill>
          <a:blip r:embed="rId2"/>
          <a:stretch>
            <a:fillRect/>
          </a:stretch>
        </p:blipFill>
        <p:spPr>
          <a:xfrm>
            <a:off x="5475755" y="1712419"/>
            <a:ext cx="6828306" cy="4737886"/>
          </a:xfrm>
          <a:prstGeom prst="rect">
            <a:avLst/>
          </a:prstGeom>
        </p:spPr>
      </p:pic>
      <p:sp>
        <p:nvSpPr>
          <p:cNvPr id="6" name="TextBox 5">
            <a:extLst>
              <a:ext uri="{FF2B5EF4-FFF2-40B4-BE49-F238E27FC236}">
                <a16:creationId xmlns:a16="http://schemas.microsoft.com/office/drawing/2014/main" id="{7B297F3D-4350-3F78-52F4-B1051BEBBF41}"/>
              </a:ext>
            </a:extLst>
          </p:cNvPr>
          <p:cNvSpPr txBox="1"/>
          <p:nvPr/>
        </p:nvSpPr>
        <p:spPr>
          <a:xfrm>
            <a:off x="796678" y="4315651"/>
            <a:ext cx="7860144" cy="646331"/>
          </a:xfrm>
          <a:prstGeom prst="rect">
            <a:avLst/>
          </a:prstGeom>
          <a:noFill/>
          <a:ln>
            <a:noFill/>
          </a:ln>
        </p:spPr>
        <p:txBody>
          <a:bodyPr wrap="square" rtlCol="0">
            <a:spAutoFit/>
          </a:bodyPr>
          <a:lstStyle/>
          <a:p>
            <a:r>
              <a:rPr lang="en-US" sz="3600" dirty="0">
                <a:ln w="3175" cmpd="sng">
                  <a:noFill/>
                </a:ln>
                <a:solidFill>
                  <a:srgbClr val="6A9A75"/>
                </a:solidFill>
                <a:latin typeface="Abadi" panose="020B0604020104020204" pitchFamily="34" charset="0"/>
                <a:ea typeface="+mj-ea"/>
                <a:cs typeface="+mj-cs"/>
              </a:rPr>
              <a:t>Personal information</a:t>
            </a:r>
            <a:endParaRPr lang="en-US" sz="3600" cap="all" dirty="0">
              <a:ln w="3175" cmpd="sng">
                <a:noFill/>
              </a:ln>
              <a:solidFill>
                <a:srgbClr val="6A9A75"/>
              </a:solidFill>
              <a:latin typeface="Abadi" panose="020B0604020104020204" pitchFamily="34" charset="0"/>
              <a:ea typeface="+mj-ea"/>
              <a:cs typeface="+mj-cs"/>
            </a:endParaRPr>
          </a:p>
        </p:txBody>
      </p:sp>
      <p:sp>
        <p:nvSpPr>
          <p:cNvPr id="7" name="TextBox 6">
            <a:extLst>
              <a:ext uri="{FF2B5EF4-FFF2-40B4-BE49-F238E27FC236}">
                <a16:creationId xmlns:a16="http://schemas.microsoft.com/office/drawing/2014/main" id="{A2715062-451F-1F8C-6961-09399CB9F0EF}"/>
              </a:ext>
            </a:extLst>
          </p:cNvPr>
          <p:cNvSpPr txBox="1"/>
          <p:nvPr/>
        </p:nvSpPr>
        <p:spPr>
          <a:xfrm>
            <a:off x="1824360" y="5794187"/>
            <a:ext cx="7860144" cy="646331"/>
          </a:xfrm>
          <a:prstGeom prst="rect">
            <a:avLst/>
          </a:prstGeom>
          <a:noFill/>
          <a:ln>
            <a:noFill/>
          </a:ln>
        </p:spPr>
        <p:txBody>
          <a:bodyPr wrap="square" rtlCol="0">
            <a:spAutoFit/>
          </a:bodyPr>
          <a:lstStyle/>
          <a:p>
            <a:r>
              <a:rPr lang="en-US" sz="3600" dirty="0">
                <a:ln w="3175" cmpd="sng">
                  <a:noFill/>
                </a:ln>
                <a:solidFill>
                  <a:srgbClr val="6A9A75"/>
                </a:solidFill>
                <a:latin typeface="Abadi" panose="020B0604020104020204" pitchFamily="34" charset="0"/>
                <a:ea typeface="+mj-ea"/>
                <a:cs typeface="+mj-cs"/>
              </a:rPr>
              <a:t>Owner apartment</a:t>
            </a:r>
          </a:p>
        </p:txBody>
      </p:sp>
      <p:pic>
        <p:nvPicPr>
          <p:cNvPr id="11" name="Picture 10">
            <a:extLst>
              <a:ext uri="{FF2B5EF4-FFF2-40B4-BE49-F238E27FC236}">
                <a16:creationId xmlns:a16="http://schemas.microsoft.com/office/drawing/2014/main" id="{DECCA010-8C8B-B873-9796-FD768044208A}"/>
              </a:ext>
            </a:extLst>
          </p:cNvPr>
          <p:cNvPicPr>
            <a:picLocks noChangeAspect="1"/>
          </p:cNvPicPr>
          <p:nvPr/>
        </p:nvPicPr>
        <p:blipFill>
          <a:blip r:embed="rId4"/>
          <a:stretch>
            <a:fillRect/>
          </a:stretch>
        </p:blipFill>
        <p:spPr>
          <a:xfrm>
            <a:off x="6327892" y="1979255"/>
            <a:ext cx="4979205" cy="3397449"/>
          </a:xfrm>
          <a:prstGeom prst="rect">
            <a:avLst/>
          </a:prstGeom>
        </p:spPr>
      </p:pic>
    </p:spTree>
    <p:extLst>
      <p:ext uri="{BB962C8B-B14F-4D97-AF65-F5344CB8AC3E}">
        <p14:creationId xmlns:p14="http://schemas.microsoft.com/office/powerpoint/2010/main" val="3833114287"/>
      </p:ext>
    </p:extLst>
  </p:cSld>
  <p:clrMapOvr>
    <a:overrideClrMapping bg1="lt1" tx1="dk1" bg2="lt2" tx2="dk2" accent1="accent1" accent2="accent2" accent3="accent3" accent4="accent4" accent5="accent5" accent6="accent6" hlink="hlink" folHlink="folHlink"/>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FC3BF2D-25C6-4594-8B55-8F1185219B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46392C-D7E9-9A84-B001-DD61881CFCD4}"/>
              </a:ext>
            </a:extLst>
          </p:cNvPr>
          <p:cNvSpPr txBox="1"/>
          <p:nvPr/>
        </p:nvSpPr>
        <p:spPr>
          <a:xfrm>
            <a:off x="4433865" y="816238"/>
            <a:ext cx="5556822" cy="1507067"/>
          </a:xfrm>
          <a:prstGeom prst="rect">
            <a:avLst/>
          </a:prstGeom>
        </p:spPr>
        <p:txBody>
          <a:bodyPr vert="horz" lIns="91440" tIns="45720" rIns="91440" bIns="45720" rtlCol="0" anchor="ctr">
            <a:normAutofit/>
          </a:bodyPr>
          <a:lstStyle/>
          <a:p>
            <a:pPr>
              <a:spcBef>
                <a:spcPct val="0"/>
              </a:spcBef>
              <a:spcAft>
                <a:spcPts val="600"/>
              </a:spcAft>
            </a:pPr>
            <a:r>
              <a:rPr lang="en-US" sz="3600" cap="all" dirty="0">
                <a:ln w="3175" cmpd="sng">
                  <a:noFill/>
                </a:ln>
                <a:latin typeface="+mj-lt"/>
                <a:ea typeface="+mj-ea"/>
                <a:cs typeface="+mj-cs"/>
              </a:rPr>
              <a:t>Project Introduction</a:t>
            </a:r>
          </a:p>
        </p:txBody>
      </p:sp>
      <p:sp>
        <p:nvSpPr>
          <p:cNvPr id="19" name="Rectangle 18">
            <a:extLst>
              <a:ext uri="{FF2B5EF4-FFF2-40B4-BE49-F238E27FC236}">
                <a16:creationId xmlns:a16="http://schemas.microsoft.com/office/drawing/2014/main" id="{F7A12C12-F8D4-4AC9-84E1-E4F85BFAB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070923" cy="6858000"/>
          </a:xfrm>
          <a:prstGeom prst="rect">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omputer with a picture of a doctor on the screen&#10;&#10;Description automatically generated with low confidence">
            <a:extLst>
              <a:ext uri="{FF2B5EF4-FFF2-40B4-BE49-F238E27FC236}">
                <a16:creationId xmlns:a16="http://schemas.microsoft.com/office/drawing/2014/main" id="{E9DC5148-AF8C-456F-E449-C2EE23FBCF1D}"/>
              </a:ext>
            </a:extLst>
          </p:cNvPr>
          <p:cNvPicPr>
            <a:picLocks noChangeAspect="1"/>
          </p:cNvPicPr>
          <p:nvPr/>
        </p:nvPicPr>
        <p:blipFill rotWithShape="1">
          <a:blip r:embed="rId2">
            <a:extLst>
              <a:ext uri="{28A0092B-C50C-407E-A947-70E740481C1C}">
                <a14:useLocalDpi xmlns:a14="http://schemas.microsoft.com/office/drawing/2010/main" val="0"/>
              </a:ext>
            </a:extLst>
          </a:blip>
          <a:srcRect l="5692" t="20420" r="4358" b="21663"/>
          <a:stretch/>
        </p:blipFill>
        <p:spPr>
          <a:xfrm>
            <a:off x="197898" y="4003940"/>
            <a:ext cx="3736413" cy="2592371"/>
          </a:xfrm>
          <a:prstGeom prst="rect">
            <a:avLst/>
          </a:prstGeom>
        </p:spPr>
      </p:pic>
      <p:sp>
        <p:nvSpPr>
          <p:cNvPr id="10" name="TextBox 9">
            <a:extLst>
              <a:ext uri="{FF2B5EF4-FFF2-40B4-BE49-F238E27FC236}">
                <a16:creationId xmlns:a16="http://schemas.microsoft.com/office/drawing/2014/main" id="{72C059E9-1C95-6F3B-DDE5-1D606123D063}"/>
              </a:ext>
            </a:extLst>
          </p:cNvPr>
          <p:cNvSpPr txBox="1"/>
          <p:nvPr/>
        </p:nvSpPr>
        <p:spPr>
          <a:xfrm>
            <a:off x="4592244" y="1782024"/>
            <a:ext cx="6952234" cy="3615267"/>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r>
              <a:rPr lang="en-US" b="1" dirty="0">
                <a:solidFill>
                  <a:schemeClr val="accent1">
                    <a:lumMod val="20000"/>
                    <a:lumOff val="80000"/>
                  </a:schemeClr>
                </a:solidFill>
              </a:rPr>
              <a:t>Brief Overview of the Renting System Project:</a:t>
            </a:r>
          </a:p>
          <a:p>
            <a:pPr marL="285750" indent="-285750">
              <a:spcBef>
                <a:spcPct val="20000"/>
              </a:spcBef>
              <a:spcAft>
                <a:spcPts val="600"/>
              </a:spcAft>
              <a:buClr>
                <a:schemeClr val="tx1"/>
              </a:buClr>
              <a:buSzPct val="80000"/>
              <a:buFont typeface="Wingdings 3" panose="05040102010807070707" pitchFamily="18" charset="2"/>
              <a:buChar char=""/>
            </a:pPr>
            <a:r>
              <a:rPr lang="en-US" b="1" dirty="0">
                <a:solidFill>
                  <a:schemeClr val="accent1">
                    <a:lumMod val="20000"/>
                    <a:lumOff val="80000"/>
                  </a:schemeClr>
                </a:solidFill>
              </a:rPr>
              <a:t>The Renting System is a comprehensive platform designed to simplify and streamline the rental process for property owners and tenants. The system offers features such as property listings, search functionality, booking management, and user profiles.</a:t>
            </a:r>
          </a:p>
        </p:txBody>
      </p:sp>
      <p:grpSp>
        <p:nvGrpSpPr>
          <p:cNvPr id="21" name="Group 20">
            <a:extLst>
              <a:ext uri="{FF2B5EF4-FFF2-40B4-BE49-F238E27FC236}">
                <a16:creationId xmlns:a16="http://schemas.microsoft.com/office/drawing/2014/main" id="{8FD8AD14-0613-481A-BA78-CCA8DD1F3B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F36D0C6A-5417-49B9-A556-98633131BE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8727C4A-D172-4E5A-9D28-9C04CC829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3D19D09-0DC1-4FC2-B1AD-011ED9010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9016FDD-D596-484A-87E8-CC1E7BAD84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D7E80C5-88F9-44F8-A8D1-0F2F223A76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3" name="Picture 2" descr="A screenshot of a cell phone&#10;&#10;Description automatically generated">
            <a:extLst>
              <a:ext uri="{FF2B5EF4-FFF2-40B4-BE49-F238E27FC236}">
                <a16:creationId xmlns:a16="http://schemas.microsoft.com/office/drawing/2014/main" id="{EDC0317B-D0C2-26EF-3FD3-C10231A8B43F}"/>
              </a:ext>
            </a:extLst>
          </p:cNvPr>
          <p:cNvPicPr>
            <a:picLocks noChangeAspect="1"/>
          </p:cNvPicPr>
          <p:nvPr/>
        </p:nvPicPr>
        <p:blipFill>
          <a:blip r:embed="rId3"/>
          <a:stretch>
            <a:fillRect/>
          </a:stretch>
        </p:blipFill>
        <p:spPr>
          <a:xfrm>
            <a:off x="1029300" y="392472"/>
            <a:ext cx="1884251" cy="3349779"/>
          </a:xfrm>
          <a:prstGeom prst="rect">
            <a:avLst/>
          </a:prstGeom>
        </p:spPr>
      </p:pic>
      <p:pic>
        <p:nvPicPr>
          <p:cNvPr id="2" name="Picture 1">
            <a:extLst>
              <a:ext uri="{FF2B5EF4-FFF2-40B4-BE49-F238E27FC236}">
                <a16:creationId xmlns:a16="http://schemas.microsoft.com/office/drawing/2014/main" id="{ADCB86F1-9B69-9278-B4D4-8EB34D636EE1}"/>
              </a:ext>
            </a:extLst>
          </p:cNvPr>
          <p:cNvPicPr>
            <a:picLocks noChangeAspect="1"/>
          </p:cNvPicPr>
          <p:nvPr/>
        </p:nvPicPr>
        <p:blipFill>
          <a:blip r:embed="rId4"/>
          <a:stretch>
            <a:fillRect/>
          </a:stretch>
        </p:blipFill>
        <p:spPr>
          <a:xfrm>
            <a:off x="663685" y="4134723"/>
            <a:ext cx="2767774" cy="1885144"/>
          </a:xfrm>
          <a:prstGeom prst="rect">
            <a:avLst/>
          </a:prstGeom>
        </p:spPr>
      </p:pic>
    </p:spTree>
    <p:extLst>
      <p:ext uri="{BB962C8B-B14F-4D97-AF65-F5344CB8AC3E}">
        <p14:creationId xmlns:p14="http://schemas.microsoft.com/office/powerpoint/2010/main" val="1476019738"/>
      </p:ext>
    </p:extLst>
  </p:cSld>
  <p:clrMapOvr>
    <a:masterClrMapping/>
  </p:clrMapOvr>
  <p:transition spd="slow">
    <p:cover/>
  </p:transition>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665641" y="4473679"/>
            <a:ext cx="9552558" cy="1233251"/>
          </a:xfrm>
          <a:prstGeom prst="rect">
            <a:avLst/>
          </a:prstGeom>
        </p:spPr>
        <p:txBody>
          <a:bodyPr vert="horz" lIns="91440" tIns="45720" rIns="91440" bIns="45720" rtlCol="0" anchor="b">
            <a:normAutofit/>
          </a:bodyPr>
          <a:lstStyle/>
          <a:p>
            <a:pPr>
              <a:spcBef>
                <a:spcPct val="0"/>
              </a:spcBef>
              <a:spcAft>
                <a:spcPts val="600"/>
              </a:spcAft>
            </a:pPr>
            <a:r>
              <a:rPr lang="en-US" sz="4800" u="sng" dirty="0">
                <a:ln w="3175" cmpd="sng">
                  <a:noFill/>
                </a:ln>
                <a:latin typeface="+mj-lt"/>
                <a:ea typeface="+mj-ea"/>
                <a:cs typeface="+mj-cs"/>
              </a:rPr>
              <a:t>Owner Profile</a:t>
            </a:r>
          </a:p>
        </p:txBody>
      </p:sp>
      <p:grpSp>
        <p:nvGrpSpPr>
          <p:cNvPr id="25" name="Group 24">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67F6785E-CA40-7897-F20D-A90B2F3742A3}"/>
              </a:ext>
            </a:extLst>
          </p:cNvPr>
          <p:cNvCxnSpPr>
            <a:cxnSpLocks/>
          </p:cNvCxnSpPr>
          <p:nvPr/>
        </p:nvCxnSpPr>
        <p:spPr>
          <a:xfrm rot="16200000" flipH="1">
            <a:off x="5375563" y="4422523"/>
            <a:ext cx="721486" cy="512440"/>
          </a:xfrm>
          <a:prstGeom prst="bent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pic>
        <p:nvPicPr>
          <p:cNvPr id="3" name="Picture 2">
            <a:extLst>
              <a:ext uri="{FF2B5EF4-FFF2-40B4-BE49-F238E27FC236}">
                <a16:creationId xmlns:a16="http://schemas.microsoft.com/office/drawing/2014/main" id="{33A466C1-A5F0-5650-D4AD-234EE5585D51}"/>
              </a:ext>
            </a:extLst>
          </p:cNvPr>
          <p:cNvPicPr>
            <a:picLocks noChangeAspect="1"/>
          </p:cNvPicPr>
          <p:nvPr/>
        </p:nvPicPr>
        <p:blipFill>
          <a:blip r:embed="rId2"/>
          <a:stretch>
            <a:fillRect/>
          </a:stretch>
        </p:blipFill>
        <p:spPr>
          <a:xfrm>
            <a:off x="908086" y="961835"/>
            <a:ext cx="9144000" cy="3102124"/>
          </a:xfrm>
          <a:prstGeom prst="rect">
            <a:avLst/>
          </a:prstGeom>
        </p:spPr>
      </p:pic>
    </p:spTree>
    <p:extLst>
      <p:ext uri="{BB962C8B-B14F-4D97-AF65-F5344CB8AC3E}">
        <p14:creationId xmlns:p14="http://schemas.microsoft.com/office/powerpoint/2010/main" val="1798298963"/>
      </p:ext>
    </p:extLst>
  </p:cSld>
  <p:clrMapOvr>
    <a:masterClrMapping/>
  </p:clrMapOvr>
  <p:transition spd="slow">
    <p:randomBar dir="vert"/>
  </p:transition>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7465249" y="417482"/>
            <a:ext cx="3301073" cy="646331"/>
          </a:xfrm>
          <a:prstGeom prst="rect">
            <a:avLst/>
          </a:prstGeom>
          <a:noFill/>
          <a:ln>
            <a:noFill/>
          </a:ln>
        </p:spPr>
        <p:txBody>
          <a:bodyPr wrap="square" rtlCol="0">
            <a:spAutoFit/>
          </a:bodyPr>
          <a:lstStyle/>
          <a:p>
            <a:r>
              <a:rPr lang="en-US" sz="3600" u="sng" dirty="0">
                <a:ln w="3175" cmpd="sng">
                  <a:noFill/>
                </a:ln>
                <a:latin typeface="Abadi" panose="020B0604020104020204" pitchFamily="34" charset="0"/>
                <a:ea typeface="+mj-ea"/>
                <a:cs typeface="+mj-cs"/>
              </a:rPr>
              <a:t>Student Profile</a:t>
            </a:r>
            <a:endParaRPr lang="en-US" sz="3600" u="sng" cap="all" dirty="0">
              <a:ln w="3175" cmpd="sng">
                <a:noFill/>
              </a:ln>
              <a:latin typeface="Abadi" panose="020B0604020104020204" pitchFamily="34" charset="0"/>
              <a:ea typeface="+mj-ea"/>
              <a:cs typeface="+mj-cs"/>
            </a:endParaRPr>
          </a:p>
        </p:txBody>
      </p:sp>
      <p:pic>
        <p:nvPicPr>
          <p:cNvPr id="4" name="Picture 3">
            <a:extLst>
              <a:ext uri="{FF2B5EF4-FFF2-40B4-BE49-F238E27FC236}">
                <a16:creationId xmlns:a16="http://schemas.microsoft.com/office/drawing/2014/main" id="{FAACE013-95BE-E71C-52FB-6F58AFCE6105}"/>
              </a:ext>
            </a:extLst>
          </p:cNvPr>
          <p:cNvPicPr>
            <a:picLocks noChangeAspect="1"/>
          </p:cNvPicPr>
          <p:nvPr/>
        </p:nvPicPr>
        <p:blipFill>
          <a:blip r:embed="rId2"/>
          <a:stretch>
            <a:fillRect/>
          </a:stretch>
        </p:blipFill>
        <p:spPr>
          <a:xfrm>
            <a:off x="-16297" y="156918"/>
            <a:ext cx="6006703" cy="4167809"/>
          </a:xfrm>
          <a:prstGeom prst="rect">
            <a:avLst/>
          </a:prstGeom>
        </p:spPr>
      </p:pic>
      <p:pic>
        <p:nvPicPr>
          <p:cNvPr id="5" name="Picture 4">
            <a:extLst>
              <a:ext uri="{FF2B5EF4-FFF2-40B4-BE49-F238E27FC236}">
                <a16:creationId xmlns:a16="http://schemas.microsoft.com/office/drawing/2014/main" id="{C3722436-753D-96E4-7BEA-C5084EE574E3}"/>
              </a:ext>
            </a:extLst>
          </p:cNvPr>
          <p:cNvPicPr>
            <a:picLocks noChangeAspect="1"/>
          </p:cNvPicPr>
          <p:nvPr/>
        </p:nvPicPr>
        <p:blipFill>
          <a:blip r:embed="rId2"/>
          <a:stretch>
            <a:fillRect/>
          </a:stretch>
        </p:blipFill>
        <p:spPr>
          <a:xfrm>
            <a:off x="5475755" y="1712419"/>
            <a:ext cx="6828306" cy="4737886"/>
          </a:xfrm>
          <a:prstGeom prst="rect">
            <a:avLst/>
          </a:prstGeom>
        </p:spPr>
      </p:pic>
      <p:sp>
        <p:nvSpPr>
          <p:cNvPr id="6" name="TextBox 5">
            <a:extLst>
              <a:ext uri="{FF2B5EF4-FFF2-40B4-BE49-F238E27FC236}">
                <a16:creationId xmlns:a16="http://schemas.microsoft.com/office/drawing/2014/main" id="{7B297F3D-4350-3F78-52F4-B1051BEBBF41}"/>
              </a:ext>
            </a:extLst>
          </p:cNvPr>
          <p:cNvSpPr txBox="1"/>
          <p:nvPr/>
        </p:nvSpPr>
        <p:spPr>
          <a:xfrm>
            <a:off x="796678" y="4315651"/>
            <a:ext cx="7860144" cy="646331"/>
          </a:xfrm>
          <a:prstGeom prst="rect">
            <a:avLst/>
          </a:prstGeom>
          <a:noFill/>
          <a:ln>
            <a:noFill/>
          </a:ln>
        </p:spPr>
        <p:txBody>
          <a:bodyPr wrap="square" rtlCol="0">
            <a:spAutoFit/>
          </a:bodyPr>
          <a:lstStyle/>
          <a:p>
            <a:r>
              <a:rPr lang="en-US" sz="3600" dirty="0">
                <a:ln w="3175" cmpd="sng">
                  <a:noFill/>
                </a:ln>
                <a:solidFill>
                  <a:srgbClr val="6A9A75"/>
                </a:solidFill>
                <a:latin typeface="Abadi" panose="020B0604020104020204" pitchFamily="34" charset="0"/>
                <a:ea typeface="+mj-ea"/>
                <a:cs typeface="+mj-cs"/>
              </a:rPr>
              <a:t>Personal information</a:t>
            </a:r>
            <a:endParaRPr lang="en-US" sz="3600" cap="all" dirty="0">
              <a:ln w="3175" cmpd="sng">
                <a:noFill/>
              </a:ln>
              <a:solidFill>
                <a:srgbClr val="6A9A75"/>
              </a:solidFill>
              <a:latin typeface="Abadi" panose="020B0604020104020204" pitchFamily="34" charset="0"/>
              <a:ea typeface="+mj-ea"/>
              <a:cs typeface="+mj-cs"/>
            </a:endParaRPr>
          </a:p>
        </p:txBody>
      </p:sp>
      <p:sp>
        <p:nvSpPr>
          <p:cNvPr id="7" name="TextBox 6">
            <a:extLst>
              <a:ext uri="{FF2B5EF4-FFF2-40B4-BE49-F238E27FC236}">
                <a16:creationId xmlns:a16="http://schemas.microsoft.com/office/drawing/2014/main" id="{A2715062-451F-1F8C-6961-09399CB9F0EF}"/>
              </a:ext>
            </a:extLst>
          </p:cNvPr>
          <p:cNvSpPr txBox="1"/>
          <p:nvPr/>
        </p:nvSpPr>
        <p:spPr>
          <a:xfrm>
            <a:off x="2060334" y="5794187"/>
            <a:ext cx="3544053" cy="646331"/>
          </a:xfrm>
          <a:prstGeom prst="rect">
            <a:avLst/>
          </a:prstGeom>
          <a:noFill/>
          <a:ln>
            <a:noFill/>
          </a:ln>
        </p:spPr>
        <p:txBody>
          <a:bodyPr wrap="square" rtlCol="0">
            <a:spAutoFit/>
          </a:bodyPr>
          <a:lstStyle/>
          <a:p>
            <a:r>
              <a:rPr lang="en-US" sz="3600" dirty="0">
                <a:ln w="3175" cmpd="sng">
                  <a:noFill/>
                </a:ln>
                <a:solidFill>
                  <a:srgbClr val="6A9A75"/>
                </a:solidFill>
                <a:latin typeface="Abadi" panose="020B0604020104020204" pitchFamily="34" charset="0"/>
                <a:ea typeface="+mj-ea"/>
                <a:cs typeface="+mj-cs"/>
              </a:rPr>
              <a:t>Saved Properties</a:t>
            </a:r>
          </a:p>
        </p:txBody>
      </p:sp>
      <p:pic>
        <p:nvPicPr>
          <p:cNvPr id="3" name="Picture 2">
            <a:extLst>
              <a:ext uri="{FF2B5EF4-FFF2-40B4-BE49-F238E27FC236}">
                <a16:creationId xmlns:a16="http://schemas.microsoft.com/office/drawing/2014/main" id="{02D766F4-FEFD-64F6-AFB2-61F484880A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8732" y="2005525"/>
            <a:ext cx="4969203" cy="3370882"/>
          </a:xfrm>
          <a:prstGeom prst="rect">
            <a:avLst/>
          </a:prstGeom>
        </p:spPr>
      </p:pic>
      <p:pic>
        <p:nvPicPr>
          <p:cNvPr id="12" name="Picture 11">
            <a:extLst>
              <a:ext uri="{FF2B5EF4-FFF2-40B4-BE49-F238E27FC236}">
                <a16:creationId xmlns:a16="http://schemas.microsoft.com/office/drawing/2014/main" id="{66F5AAED-BFFD-5136-F016-7553436E242D}"/>
              </a:ext>
            </a:extLst>
          </p:cNvPr>
          <p:cNvPicPr>
            <a:picLocks noChangeAspect="1"/>
          </p:cNvPicPr>
          <p:nvPr/>
        </p:nvPicPr>
        <p:blipFill>
          <a:blip r:embed="rId4"/>
          <a:stretch>
            <a:fillRect/>
          </a:stretch>
        </p:blipFill>
        <p:spPr>
          <a:xfrm>
            <a:off x="745398" y="417482"/>
            <a:ext cx="4366351" cy="2925486"/>
          </a:xfrm>
          <a:prstGeom prst="rect">
            <a:avLst/>
          </a:prstGeom>
        </p:spPr>
      </p:pic>
    </p:spTree>
    <p:extLst>
      <p:ext uri="{BB962C8B-B14F-4D97-AF65-F5344CB8AC3E}">
        <p14:creationId xmlns:p14="http://schemas.microsoft.com/office/powerpoint/2010/main" val="4212934492"/>
      </p:ext>
    </p:extLst>
  </p:cSld>
  <p:clrMapOvr>
    <a:overrideClrMapping bg1="lt1" tx1="dk1" bg2="lt2" tx2="dk2" accent1="accent1" accent2="accent2" accent3="accent3" accent4="accent4" accent5="accent5" accent6="accent6" hlink="hlink" folHlink="folHlink"/>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7776357" y="241834"/>
            <a:ext cx="4100683" cy="646331"/>
          </a:xfrm>
          <a:prstGeom prst="rect">
            <a:avLst/>
          </a:prstGeom>
          <a:noFill/>
          <a:ln>
            <a:noFill/>
          </a:ln>
        </p:spPr>
        <p:txBody>
          <a:bodyPr wrap="square" rtlCol="0">
            <a:spAutoFit/>
          </a:bodyPr>
          <a:lstStyle/>
          <a:p>
            <a:r>
              <a:rPr lang="en-US" sz="3600" u="sng" dirty="0">
                <a:ln w="3175" cmpd="sng">
                  <a:noFill/>
                </a:ln>
                <a:latin typeface="Abadi" panose="020B0604020104020204" pitchFamily="34" charset="0"/>
                <a:ea typeface="+mj-ea"/>
                <a:cs typeface="+mj-cs"/>
              </a:rPr>
              <a:t>Apartments for rent</a:t>
            </a:r>
          </a:p>
        </p:txBody>
      </p:sp>
      <p:pic>
        <p:nvPicPr>
          <p:cNvPr id="3" name="Picture 2">
            <a:extLst>
              <a:ext uri="{FF2B5EF4-FFF2-40B4-BE49-F238E27FC236}">
                <a16:creationId xmlns:a16="http://schemas.microsoft.com/office/drawing/2014/main" id="{275F5D35-C70E-4CEB-4A57-EEF2776A1A65}"/>
              </a:ext>
            </a:extLst>
          </p:cNvPr>
          <p:cNvPicPr>
            <a:picLocks noChangeAspect="1"/>
          </p:cNvPicPr>
          <p:nvPr/>
        </p:nvPicPr>
        <p:blipFill rotWithShape="1">
          <a:blip r:embed="rId2"/>
          <a:srcRect t="3734"/>
          <a:stretch/>
        </p:blipFill>
        <p:spPr>
          <a:xfrm>
            <a:off x="3175" y="-1"/>
            <a:ext cx="7354704" cy="660193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90461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565354" y="265085"/>
            <a:ext cx="11375923" cy="646331"/>
          </a:xfrm>
          <a:prstGeom prst="rect">
            <a:avLst/>
          </a:prstGeom>
          <a:noFill/>
          <a:ln>
            <a:noFill/>
          </a:ln>
        </p:spPr>
        <p:txBody>
          <a:bodyPr wrap="square" rtlCol="0">
            <a:spAutoFit/>
          </a:bodyPr>
          <a:lstStyle/>
          <a:p>
            <a:r>
              <a:rPr lang="en-US" sz="3600" u="sng" dirty="0">
                <a:ln w="3175" cmpd="sng">
                  <a:noFill/>
                </a:ln>
                <a:latin typeface="Abadi" panose="020B0604020104020204" pitchFamily="34" charset="0"/>
                <a:ea typeface="+mj-ea"/>
                <a:cs typeface="+mj-cs"/>
              </a:rPr>
              <a:t>Code the important part in search filter &amp; saved favorite</a:t>
            </a:r>
          </a:p>
        </p:txBody>
      </p:sp>
      <p:pic>
        <p:nvPicPr>
          <p:cNvPr id="3" name="Picture 2">
            <a:extLst>
              <a:ext uri="{FF2B5EF4-FFF2-40B4-BE49-F238E27FC236}">
                <a16:creationId xmlns:a16="http://schemas.microsoft.com/office/drawing/2014/main" id="{A304A9EA-6DBE-317D-354C-33687DC5A707}"/>
              </a:ext>
            </a:extLst>
          </p:cNvPr>
          <p:cNvPicPr>
            <a:picLocks noChangeAspect="1"/>
          </p:cNvPicPr>
          <p:nvPr/>
        </p:nvPicPr>
        <p:blipFill>
          <a:blip r:embed="rId2"/>
          <a:stretch>
            <a:fillRect/>
          </a:stretch>
        </p:blipFill>
        <p:spPr>
          <a:xfrm>
            <a:off x="2217174" y="2280694"/>
            <a:ext cx="7757652" cy="43122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a:extLst>
              <a:ext uri="{FF2B5EF4-FFF2-40B4-BE49-F238E27FC236}">
                <a16:creationId xmlns:a16="http://schemas.microsoft.com/office/drawing/2014/main" id="{F3905922-929E-86C6-9E50-0192118D49B3}"/>
              </a:ext>
            </a:extLst>
          </p:cNvPr>
          <p:cNvPicPr>
            <a:picLocks noChangeAspect="1"/>
          </p:cNvPicPr>
          <p:nvPr/>
        </p:nvPicPr>
        <p:blipFill rotWithShape="1">
          <a:blip r:embed="rId3"/>
          <a:srcRect l="9902"/>
          <a:stretch/>
        </p:blipFill>
        <p:spPr>
          <a:xfrm>
            <a:off x="1189703" y="934085"/>
            <a:ext cx="8883445" cy="1152686"/>
          </a:xfrm>
          <a:prstGeom prst="rect">
            <a:avLst/>
          </a:prstGeom>
        </p:spPr>
      </p:pic>
      <p:pic>
        <p:nvPicPr>
          <p:cNvPr id="12" name="Picture 11">
            <a:extLst>
              <a:ext uri="{FF2B5EF4-FFF2-40B4-BE49-F238E27FC236}">
                <a16:creationId xmlns:a16="http://schemas.microsoft.com/office/drawing/2014/main" id="{9B10A62D-907E-B197-58A4-2FE28F2B0BCE}"/>
              </a:ext>
            </a:extLst>
          </p:cNvPr>
          <p:cNvPicPr>
            <a:picLocks noChangeAspect="1"/>
          </p:cNvPicPr>
          <p:nvPr/>
        </p:nvPicPr>
        <p:blipFill rotWithShape="1">
          <a:blip r:embed="rId4"/>
          <a:srcRect l="908" t="27851" r="41853" b="10222"/>
          <a:stretch/>
        </p:blipFill>
        <p:spPr>
          <a:xfrm>
            <a:off x="9355392" y="1314558"/>
            <a:ext cx="619434" cy="530942"/>
          </a:xfrm>
          <a:prstGeom prst="roundRect">
            <a:avLst>
              <a:gd name="adj" fmla="val 15319"/>
            </a:avLst>
          </a:prstGeom>
        </p:spPr>
      </p:pic>
      <p:sp>
        <p:nvSpPr>
          <p:cNvPr id="13" name="TextBox 12">
            <a:extLst>
              <a:ext uri="{FF2B5EF4-FFF2-40B4-BE49-F238E27FC236}">
                <a16:creationId xmlns:a16="http://schemas.microsoft.com/office/drawing/2014/main" id="{53258817-2419-F04D-36DE-7B925DDB0E67}"/>
              </a:ext>
            </a:extLst>
          </p:cNvPr>
          <p:cNvSpPr txBox="1"/>
          <p:nvPr/>
        </p:nvSpPr>
        <p:spPr>
          <a:xfrm>
            <a:off x="8740877" y="1378663"/>
            <a:ext cx="383458" cy="369332"/>
          </a:xfrm>
          <a:prstGeom prst="rect">
            <a:avLst/>
          </a:prstGeom>
          <a:noFill/>
        </p:spPr>
        <p:txBody>
          <a:bodyPr wrap="square" rtlCol="0">
            <a:spAutoFit/>
          </a:bodyPr>
          <a:lstStyle/>
          <a:p>
            <a:r>
              <a:rPr lang="en-US" dirty="0"/>
              <a:t>&amp;</a:t>
            </a:r>
          </a:p>
        </p:txBody>
      </p:sp>
    </p:spTree>
    <p:extLst>
      <p:ext uri="{BB962C8B-B14F-4D97-AF65-F5344CB8AC3E}">
        <p14:creationId xmlns:p14="http://schemas.microsoft.com/office/powerpoint/2010/main" val="3423474620"/>
      </p:ext>
    </p:extLst>
  </p:cSld>
  <p:clrMapOvr>
    <a:overrideClrMapping bg1="lt1" tx1="dk1" bg2="lt2" tx2="dk2" accent1="accent1" accent2="accent2" accent3="accent3" accent4="accent4" accent5="accent5" accent6="accent6" hlink="hlink" folHlink="folHlink"/>
  </p:clrMapOvr>
  <p:transition spd="slow">
    <p:randomBar dir="vert"/>
  </p:transition>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8A973E8-C2D4-4C81-8ADE-C5C021A61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665641" y="4473679"/>
            <a:ext cx="9552558" cy="1233251"/>
          </a:xfrm>
          <a:prstGeom prst="rect">
            <a:avLst/>
          </a:prstGeom>
        </p:spPr>
        <p:txBody>
          <a:bodyPr vert="horz" lIns="91440" tIns="45720" rIns="91440" bIns="45720" rtlCol="0" anchor="b">
            <a:normAutofit/>
          </a:bodyPr>
          <a:lstStyle/>
          <a:p>
            <a:pPr>
              <a:spcBef>
                <a:spcPct val="0"/>
              </a:spcBef>
              <a:spcAft>
                <a:spcPts val="600"/>
              </a:spcAft>
            </a:pPr>
            <a:r>
              <a:rPr lang="en-US" sz="4800" u="sng" dirty="0">
                <a:ln w="3175" cmpd="sng">
                  <a:noFill/>
                </a:ln>
                <a:latin typeface="+mj-lt"/>
                <a:ea typeface="+mj-ea"/>
                <a:cs typeface="+mj-cs"/>
              </a:rPr>
              <a:t>Published Apartment</a:t>
            </a:r>
          </a:p>
        </p:txBody>
      </p:sp>
      <p:grpSp>
        <p:nvGrpSpPr>
          <p:cNvPr id="25" name="Group 24">
            <a:extLst>
              <a:ext uri="{FF2B5EF4-FFF2-40B4-BE49-F238E27FC236}">
                <a16:creationId xmlns:a16="http://schemas.microsoft.com/office/drawing/2014/main" id="{A08E251A-5371-4E82-A0F3-2CA0C15AB0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6" name="Straight Connector 25">
              <a:extLst>
                <a:ext uri="{FF2B5EF4-FFF2-40B4-BE49-F238E27FC236}">
                  <a16:creationId xmlns:a16="http://schemas.microsoft.com/office/drawing/2014/main" id="{D31AC21F-237B-4CA8-BC96-29F3607FABE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9959094C-A1B3-4AD4-9AAE-0FCDDD7984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5EC0EFA-8A7F-4299-A623-3EE741461B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965D7216-F9AF-42BE-99AD-1904DEF69C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CDE3349B-AD7F-48C8-9300-D81D694367B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32" name="Snip Diagonal Corner Rectangle 12">
            <a:extLst>
              <a:ext uri="{FF2B5EF4-FFF2-40B4-BE49-F238E27FC236}">
                <a16:creationId xmlns:a16="http://schemas.microsoft.com/office/drawing/2014/main" id="{E05CABE9-5E7C-4773-BFCD-24B199FA1A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251" y="690851"/>
            <a:ext cx="9615670" cy="3607302"/>
          </a:xfrm>
          <a:prstGeom prst="snip2DiagRect">
            <a:avLst>
              <a:gd name="adj1" fmla="val 12305"/>
              <a:gd name="adj2" fmla="val 0"/>
            </a:avLst>
          </a:prstGeom>
          <a:solidFill>
            <a:schemeClr val="tx1"/>
          </a:solidFill>
          <a:ln>
            <a:solidFill>
              <a:srgbClr val="FFFFFF">
                <a:alpha val="40000"/>
              </a:srgbClr>
            </a:soli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onnector: Elbow 6">
            <a:extLst>
              <a:ext uri="{FF2B5EF4-FFF2-40B4-BE49-F238E27FC236}">
                <a16:creationId xmlns:a16="http://schemas.microsoft.com/office/drawing/2014/main" id="{67F6785E-CA40-7897-F20D-A90B2F3742A3}"/>
              </a:ext>
            </a:extLst>
          </p:cNvPr>
          <p:cNvCxnSpPr>
            <a:cxnSpLocks/>
          </p:cNvCxnSpPr>
          <p:nvPr/>
        </p:nvCxnSpPr>
        <p:spPr>
          <a:xfrm rot="16200000" flipH="1">
            <a:off x="5375563" y="4422523"/>
            <a:ext cx="721486" cy="512440"/>
          </a:xfrm>
          <a:prstGeom prst="bent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pic>
        <p:nvPicPr>
          <p:cNvPr id="4" name="Picture 3">
            <a:extLst>
              <a:ext uri="{FF2B5EF4-FFF2-40B4-BE49-F238E27FC236}">
                <a16:creationId xmlns:a16="http://schemas.microsoft.com/office/drawing/2014/main" id="{7BFFED7E-4F7A-3190-2C50-8E5C7DFEBF63}"/>
              </a:ext>
            </a:extLst>
          </p:cNvPr>
          <p:cNvPicPr>
            <a:picLocks noChangeAspect="1"/>
          </p:cNvPicPr>
          <p:nvPr/>
        </p:nvPicPr>
        <p:blipFill>
          <a:blip r:embed="rId2"/>
          <a:stretch>
            <a:fillRect/>
          </a:stretch>
        </p:blipFill>
        <p:spPr>
          <a:xfrm>
            <a:off x="855406" y="1151070"/>
            <a:ext cx="9252155" cy="2701659"/>
          </a:xfrm>
          <a:prstGeom prst="rect">
            <a:avLst/>
          </a:prstGeom>
        </p:spPr>
      </p:pic>
    </p:spTree>
    <p:extLst>
      <p:ext uri="{BB962C8B-B14F-4D97-AF65-F5344CB8AC3E}">
        <p14:creationId xmlns:p14="http://schemas.microsoft.com/office/powerpoint/2010/main" val="514355959"/>
      </p:ext>
    </p:extLst>
  </p:cSld>
  <p:clrMapOvr>
    <a:masterClrMapping/>
  </p:clrMapOvr>
  <p:transition spd="slow">
    <p:randomBar dir="vert"/>
  </p:transition>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7776357" y="241834"/>
            <a:ext cx="4100683" cy="646331"/>
          </a:xfrm>
          <a:prstGeom prst="rect">
            <a:avLst/>
          </a:prstGeom>
          <a:noFill/>
          <a:ln>
            <a:noFill/>
          </a:ln>
        </p:spPr>
        <p:txBody>
          <a:bodyPr wrap="square" rtlCol="0">
            <a:spAutoFit/>
          </a:bodyPr>
          <a:lstStyle/>
          <a:p>
            <a:r>
              <a:rPr lang="en-US" sz="3600" u="sng" dirty="0">
                <a:ln w="3175" cmpd="sng">
                  <a:noFill/>
                </a:ln>
                <a:latin typeface="Abadi" panose="020B0604020104020204" pitchFamily="34" charset="0"/>
                <a:ea typeface="+mj-ea"/>
                <a:cs typeface="+mj-cs"/>
              </a:rPr>
              <a:t>Apartment details</a:t>
            </a:r>
          </a:p>
        </p:txBody>
      </p:sp>
      <p:pic>
        <p:nvPicPr>
          <p:cNvPr id="4" name="Picture 3">
            <a:extLst>
              <a:ext uri="{FF2B5EF4-FFF2-40B4-BE49-F238E27FC236}">
                <a16:creationId xmlns:a16="http://schemas.microsoft.com/office/drawing/2014/main" id="{BF1CBEE0-16F7-0EF6-9FA6-76579BE058B7}"/>
              </a:ext>
            </a:extLst>
          </p:cNvPr>
          <p:cNvPicPr>
            <a:picLocks noChangeAspect="1"/>
          </p:cNvPicPr>
          <p:nvPr/>
        </p:nvPicPr>
        <p:blipFill>
          <a:blip r:embed="rId2"/>
          <a:stretch>
            <a:fillRect/>
          </a:stretch>
        </p:blipFill>
        <p:spPr>
          <a:xfrm>
            <a:off x="314960" y="-1"/>
            <a:ext cx="6505855" cy="6858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384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2" name="Group 2"/>
          <p:cNvGrpSpPr/>
          <p:nvPr/>
        </p:nvGrpSpPr>
        <p:grpSpPr>
          <a:xfrm>
            <a:off x="12118621" y="5731835"/>
            <a:ext cx="73379" cy="440365"/>
            <a:chOff x="0" y="0"/>
            <a:chExt cx="28989" cy="173972"/>
          </a:xfrm>
        </p:grpSpPr>
        <p:sp>
          <p:nvSpPr>
            <p:cNvPr id="3" name="Freeform 3"/>
            <p:cNvSpPr/>
            <p:nvPr/>
          </p:nvSpPr>
          <p:spPr>
            <a:xfrm>
              <a:off x="0" y="0"/>
              <a:ext cx="28989" cy="173972"/>
            </a:xfrm>
            <a:custGeom>
              <a:avLst/>
              <a:gdLst/>
              <a:ahLst/>
              <a:cxnLst/>
              <a:rect l="l" t="t" r="r" b="b"/>
              <a:pathLst>
                <a:path w="28989" h="173972">
                  <a:moveTo>
                    <a:pt x="0" y="0"/>
                  </a:moveTo>
                  <a:lnTo>
                    <a:pt x="28989" y="0"/>
                  </a:lnTo>
                  <a:lnTo>
                    <a:pt x="28989" y="173972"/>
                  </a:lnTo>
                  <a:lnTo>
                    <a:pt x="0" y="173972"/>
                  </a:lnTo>
                  <a:close/>
                </a:path>
              </a:pathLst>
            </a:custGeom>
            <a:solidFill>
              <a:srgbClr val="82A98C"/>
            </a:solidFill>
          </p:spPr>
          <p:txBody>
            <a:bodyPr/>
            <a:lstStyle/>
            <a:p>
              <a:endParaRPr lang="en-US"/>
            </a:p>
          </p:txBody>
        </p:sp>
        <p:sp>
          <p:nvSpPr>
            <p:cNvPr id="4" name="TextBox 4"/>
            <p:cNvSpPr txBox="1"/>
            <p:nvPr/>
          </p:nvSpPr>
          <p:spPr>
            <a:xfrm>
              <a:off x="0" y="-38100"/>
              <a:ext cx="28989" cy="212072"/>
            </a:xfrm>
            <a:prstGeom prst="rect">
              <a:avLst/>
            </a:prstGeom>
          </p:spPr>
          <p:txBody>
            <a:bodyPr lIns="33867" tIns="33867" rIns="33867" bIns="33867" rtlCol="0" anchor="ctr"/>
            <a:lstStyle/>
            <a:p>
              <a:pPr algn="ctr">
                <a:lnSpc>
                  <a:spcPts val="1773"/>
                </a:lnSpc>
              </a:pPr>
              <a:endParaRPr sz="1200"/>
            </a:p>
          </p:txBody>
        </p:sp>
      </p:grpSp>
      <p:grpSp>
        <p:nvGrpSpPr>
          <p:cNvPr id="22" name="Group 22"/>
          <p:cNvGrpSpPr/>
          <p:nvPr/>
        </p:nvGrpSpPr>
        <p:grpSpPr>
          <a:xfrm rot="-2700000">
            <a:off x="41638" y="6291714"/>
            <a:ext cx="1695745" cy="1695745"/>
            <a:chOff x="0" y="0"/>
            <a:chExt cx="812800" cy="812800"/>
          </a:xfrm>
        </p:grpSpPr>
        <p:sp>
          <p:nvSpPr>
            <p:cNvPr id="23" name="Freeform 2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24" name="TextBox 24"/>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5" name="Group 25"/>
          <p:cNvGrpSpPr/>
          <p:nvPr/>
        </p:nvGrpSpPr>
        <p:grpSpPr>
          <a:xfrm rot="-2700000">
            <a:off x="-1222721" y="5041491"/>
            <a:ext cx="1695745" cy="1695745"/>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27" name="TextBox 2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28" name="Group 28"/>
          <p:cNvGrpSpPr/>
          <p:nvPr/>
        </p:nvGrpSpPr>
        <p:grpSpPr>
          <a:xfrm rot="-2700000">
            <a:off x="-1092065" y="6103146"/>
            <a:ext cx="1695745" cy="1695745"/>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30" name="TextBox 30"/>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1" name="Group 31"/>
          <p:cNvGrpSpPr/>
          <p:nvPr/>
        </p:nvGrpSpPr>
        <p:grpSpPr>
          <a:xfrm rot="-2700000">
            <a:off x="11697939" y="127612"/>
            <a:ext cx="1695745" cy="1695745"/>
            <a:chOff x="0" y="0"/>
            <a:chExt cx="812800" cy="812800"/>
          </a:xfrm>
        </p:grpSpPr>
        <p:sp>
          <p:nvSpPr>
            <p:cNvPr id="32" name="Freeform 3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33" name="TextBox 33"/>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4" name="Group 34"/>
          <p:cNvGrpSpPr/>
          <p:nvPr/>
        </p:nvGrpSpPr>
        <p:grpSpPr>
          <a:xfrm rot="-2700000">
            <a:off x="10442660" y="-1137851"/>
            <a:ext cx="1695745" cy="1695745"/>
            <a:chOff x="0" y="0"/>
            <a:chExt cx="812800" cy="812800"/>
          </a:xfrm>
        </p:grpSpPr>
        <p:sp>
          <p:nvSpPr>
            <p:cNvPr id="35" name="Freeform 3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82A98C"/>
            </a:solidFill>
          </p:spPr>
          <p:txBody>
            <a:bodyPr/>
            <a:lstStyle/>
            <a:p>
              <a:endParaRPr lang="en-US"/>
            </a:p>
          </p:txBody>
        </p:sp>
        <p:sp>
          <p:nvSpPr>
            <p:cNvPr id="36" name="TextBox 36"/>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37" name="Group 37"/>
          <p:cNvGrpSpPr/>
          <p:nvPr/>
        </p:nvGrpSpPr>
        <p:grpSpPr>
          <a:xfrm rot="-2700000">
            <a:off x="11487594" y="-1378415"/>
            <a:ext cx="1695745" cy="2745321"/>
            <a:chOff x="0" y="0"/>
            <a:chExt cx="812800" cy="1315880"/>
          </a:xfrm>
        </p:grpSpPr>
        <p:sp>
          <p:nvSpPr>
            <p:cNvPr id="38" name="Freeform 38"/>
            <p:cNvSpPr/>
            <p:nvPr/>
          </p:nvSpPr>
          <p:spPr>
            <a:xfrm>
              <a:off x="0" y="0"/>
              <a:ext cx="812800" cy="1315880"/>
            </a:xfrm>
            <a:custGeom>
              <a:avLst/>
              <a:gdLst/>
              <a:ahLst/>
              <a:cxnLst/>
              <a:rect l="l" t="t" r="r" b="b"/>
              <a:pathLst>
                <a:path w="812800" h="1315880">
                  <a:moveTo>
                    <a:pt x="0" y="0"/>
                  </a:moveTo>
                  <a:lnTo>
                    <a:pt x="812800" y="0"/>
                  </a:lnTo>
                  <a:lnTo>
                    <a:pt x="812800" y="1315880"/>
                  </a:lnTo>
                  <a:lnTo>
                    <a:pt x="0" y="1315880"/>
                  </a:lnTo>
                  <a:close/>
                </a:path>
              </a:pathLst>
            </a:custGeom>
            <a:solidFill>
              <a:srgbClr val="82A98C">
                <a:alpha val="16863"/>
              </a:srgbClr>
            </a:solidFill>
          </p:spPr>
          <p:txBody>
            <a:bodyPr/>
            <a:lstStyle/>
            <a:p>
              <a:endParaRPr lang="en-US"/>
            </a:p>
          </p:txBody>
        </p:sp>
        <p:sp>
          <p:nvSpPr>
            <p:cNvPr id="39" name="TextBox 39"/>
            <p:cNvSpPr txBox="1"/>
            <p:nvPr/>
          </p:nvSpPr>
          <p:spPr>
            <a:xfrm>
              <a:off x="0" y="-38100"/>
              <a:ext cx="812800" cy="135398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40" name="Group 40"/>
          <p:cNvGrpSpPr/>
          <p:nvPr/>
        </p:nvGrpSpPr>
        <p:grpSpPr>
          <a:xfrm rot="-2700000">
            <a:off x="11503393" y="-930491"/>
            <a:ext cx="1695745" cy="1695745"/>
            <a:chOff x="0" y="0"/>
            <a:chExt cx="812800" cy="812800"/>
          </a:xfrm>
        </p:grpSpPr>
        <p:sp>
          <p:nvSpPr>
            <p:cNvPr id="41" name="Freeform 4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noFill/>
          </p:spPr>
          <p:txBody>
            <a:bodyPr/>
            <a:lstStyle/>
            <a:p>
              <a:endParaRPr lang="en-US"/>
            </a:p>
          </p:txBody>
        </p:sp>
        <p:sp>
          <p:nvSpPr>
            <p:cNvPr id="42" name="TextBox 42"/>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sp>
        <p:nvSpPr>
          <p:cNvPr id="45" name="Rectangle 44">
            <a:extLst>
              <a:ext uri="{FF2B5EF4-FFF2-40B4-BE49-F238E27FC236}">
                <a16:creationId xmlns:a16="http://schemas.microsoft.com/office/drawing/2014/main" id="{FAD8F693-4CE3-4AD2-2986-03CA64F4E86E}"/>
              </a:ext>
            </a:extLst>
          </p:cNvPr>
          <p:cNvSpPr/>
          <p:nvPr/>
        </p:nvSpPr>
        <p:spPr>
          <a:xfrm>
            <a:off x="-1643476" y="4705819"/>
            <a:ext cx="1613844" cy="390308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6" name="Rectangle 45">
            <a:extLst>
              <a:ext uri="{FF2B5EF4-FFF2-40B4-BE49-F238E27FC236}">
                <a16:creationId xmlns:a16="http://schemas.microsoft.com/office/drawing/2014/main" id="{F065C6CA-0F17-74C0-5604-3F2DFC35F196}"/>
              </a:ext>
            </a:extLst>
          </p:cNvPr>
          <p:cNvSpPr/>
          <p:nvPr/>
        </p:nvSpPr>
        <p:spPr>
          <a:xfrm>
            <a:off x="-154112" y="6874226"/>
            <a:ext cx="2242696" cy="165300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7" name="Rectangle 46">
            <a:extLst>
              <a:ext uri="{FF2B5EF4-FFF2-40B4-BE49-F238E27FC236}">
                <a16:creationId xmlns:a16="http://schemas.microsoft.com/office/drawing/2014/main" id="{5EEB7378-8BB7-B145-9CE8-94B9D4BFA421}"/>
              </a:ext>
            </a:extLst>
          </p:cNvPr>
          <p:cNvSpPr/>
          <p:nvPr/>
        </p:nvSpPr>
        <p:spPr>
          <a:xfrm>
            <a:off x="7220049" y="6858000"/>
            <a:ext cx="3956774" cy="19142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8" name="Rectangle 47">
            <a:extLst>
              <a:ext uri="{FF2B5EF4-FFF2-40B4-BE49-F238E27FC236}">
                <a16:creationId xmlns:a16="http://schemas.microsoft.com/office/drawing/2014/main" id="{0506DD94-B6C0-67D2-9D10-D328B5F900B1}"/>
              </a:ext>
            </a:extLst>
          </p:cNvPr>
          <p:cNvSpPr/>
          <p:nvPr/>
        </p:nvSpPr>
        <p:spPr>
          <a:xfrm>
            <a:off x="9575515" y="-1632114"/>
            <a:ext cx="4330106" cy="159413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49" name="Rectangle 48">
            <a:extLst>
              <a:ext uri="{FF2B5EF4-FFF2-40B4-BE49-F238E27FC236}">
                <a16:creationId xmlns:a16="http://schemas.microsoft.com/office/drawing/2014/main" id="{08322A78-0173-CB1D-AAA9-E40C8970F834}"/>
              </a:ext>
            </a:extLst>
          </p:cNvPr>
          <p:cNvSpPr/>
          <p:nvPr/>
        </p:nvSpPr>
        <p:spPr>
          <a:xfrm>
            <a:off x="12272434" y="-295034"/>
            <a:ext cx="1646536" cy="3771112"/>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EG"/>
          </a:p>
        </p:txBody>
      </p:sp>
      <p:pic>
        <p:nvPicPr>
          <p:cNvPr id="5" name="Picture 4">
            <a:extLst>
              <a:ext uri="{FF2B5EF4-FFF2-40B4-BE49-F238E27FC236}">
                <a16:creationId xmlns:a16="http://schemas.microsoft.com/office/drawing/2014/main" id="{993C5BC8-2FF8-AB41-D564-AD973803ADE7}"/>
              </a:ext>
            </a:extLst>
          </p:cNvPr>
          <p:cNvPicPr>
            <a:picLocks noChangeAspect="1"/>
          </p:cNvPicPr>
          <p:nvPr/>
        </p:nvPicPr>
        <p:blipFill>
          <a:blip r:embed="rId3"/>
          <a:stretch>
            <a:fillRect/>
          </a:stretch>
        </p:blipFill>
        <p:spPr>
          <a:xfrm>
            <a:off x="43077" y="1691224"/>
            <a:ext cx="6005080" cy="4170025"/>
          </a:xfrm>
          <a:prstGeom prst="rect">
            <a:avLst/>
          </a:prstGeom>
        </p:spPr>
      </p:pic>
      <p:pic>
        <p:nvPicPr>
          <p:cNvPr id="6" name="Picture 5">
            <a:extLst>
              <a:ext uri="{FF2B5EF4-FFF2-40B4-BE49-F238E27FC236}">
                <a16:creationId xmlns:a16="http://schemas.microsoft.com/office/drawing/2014/main" id="{054124D1-67FD-9DCD-1B11-F6F221DDD8A3}"/>
              </a:ext>
            </a:extLst>
          </p:cNvPr>
          <p:cNvPicPr>
            <a:picLocks noChangeAspect="1"/>
          </p:cNvPicPr>
          <p:nvPr/>
        </p:nvPicPr>
        <p:blipFill>
          <a:blip r:embed="rId4"/>
          <a:stretch>
            <a:fillRect/>
          </a:stretch>
        </p:blipFill>
        <p:spPr>
          <a:xfrm>
            <a:off x="6104363" y="1691224"/>
            <a:ext cx="6006703" cy="4167809"/>
          </a:xfrm>
          <a:prstGeom prst="rect">
            <a:avLst/>
          </a:prstGeom>
        </p:spPr>
      </p:pic>
      <p:pic>
        <p:nvPicPr>
          <p:cNvPr id="7" name="Picture 6">
            <a:extLst>
              <a:ext uri="{FF2B5EF4-FFF2-40B4-BE49-F238E27FC236}">
                <a16:creationId xmlns:a16="http://schemas.microsoft.com/office/drawing/2014/main" id="{79A9720F-2E3A-0869-8F4E-9FDC46D81034}"/>
              </a:ext>
            </a:extLst>
          </p:cNvPr>
          <p:cNvPicPr>
            <a:picLocks noChangeAspect="1"/>
          </p:cNvPicPr>
          <p:nvPr/>
        </p:nvPicPr>
        <p:blipFill rotWithShape="1">
          <a:blip r:embed="rId5">
            <a:extLst>
              <a:ext uri="{28A0092B-C50C-407E-A947-70E740481C1C}">
                <a14:useLocalDpi xmlns:a14="http://schemas.microsoft.com/office/drawing/2010/main" val="0"/>
              </a:ext>
            </a:extLst>
          </a:blip>
          <a:srcRect t="7096"/>
          <a:stretch/>
        </p:blipFill>
        <p:spPr bwMode="auto">
          <a:xfrm>
            <a:off x="776393" y="1910080"/>
            <a:ext cx="4436349" cy="2968778"/>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4A0CE7C-997A-C0D3-0D57-6F439232D913}"/>
              </a:ext>
            </a:extLst>
          </p:cNvPr>
          <p:cNvPicPr>
            <a:picLocks noChangeAspect="1"/>
          </p:cNvPicPr>
          <p:nvPr/>
        </p:nvPicPr>
        <p:blipFill>
          <a:blip r:embed="rId6"/>
          <a:stretch>
            <a:fillRect/>
          </a:stretch>
        </p:blipFill>
        <p:spPr>
          <a:xfrm>
            <a:off x="6858000" y="1908063"/>
            <a:ext cx="4432531" cy="2970796"/>
          </a:xfrm>
          <a:prstGeom prst="rect">
            <a:avLst/>
          </a:prstGeom>
        </p:spPr>
      </p:pic>
      <p:sp>
        <p:nvSpPr>
          <p:cNvPr id="9" name="TextBox 8">
            <a:extLst>
              <a:ext uri="{FF2B5EF4-FFF2-40B4-BE49-F238E27FC236}">
                <a16:creationId xmlns:a16="http://schemas.microsoft.com/office/drawing/2014/main" id="{F058238F-A525-38E1-DFFC-4D0FF77EECB3}"/>
              </a:ext>
            </a:extLst>
          </p:cNvPr>
          <p:cNvSpPr txBox="1"/>
          <p:nvPr/>
        </p:nvSpPr>
        <p:spPr>
          <a:xfrm>
            <a:off x="515527" y="800872"/>
            <a:ext cx="4958080" cy="461665"/>
          </a:xfrm>
          <a:prstGeom prst="rect">
            <a:avLst/>
          </a:prstGeom>
          <a:noFill/>
        </p:spPr>
        <p:txBody>
          <a:bodyPr wrap="square" rtlCol="0">
            <a:spAutoFit/>
          </a:bodyPr>
          <a:lstStyle/>
          <a:p>
            <a:pPr algn="ctr"/>
            <a:r>
              <a:rPr lang="en-US" sz="2400" b="1" u="sng" dirty="0">
                <a:solidFill>
                  <a:schemeClr val="bg1"/>
                </a:solidFill>
              </a:rPr>
              <a:t>About us</a:t>
            </a:r>
          </a:p>
        </p:txBody>
      </p:sp>
      <p:sp>
        <p:nvSpPr>
          <p:cNvPr id="10" name="TextBox 9">
            <a:extLst>
              <a:ext uri="{FF2B5EF4-FFF2-40B4-BE49-F238E27FC236}">
                <a16:creationId xmlns:a16="http://schemas.microsoft.com/office/drawing/2014/main" id="{4EA7CEA5-57C4-B831-4E13-BEA1326D3577}"/>
              </a:ext>
            </a:extLst>
          </p:cNvPr>
          <p:cNvSpPr txBox="1"/>
          <p:nvPr/>
        </p:nvSpPr>
        <p:spPr>
          <a:xfrm>
            <a:off x="7052298" y="708833"/>
            <a:ext cx="3882952" cy="461665"/>
          </a:xfrm>
          <a:prstGeom prst="rect">
            <a:avLst/>
          </a:prstGeom>
          <a:noFill/>
        </p:spPr>
        <p:txBody>
          <a:bodyPr wrap="square" rtlCol="0">
            <a:spAutoFit/>
          </a:bodyPr>
          <a:lstStyle/>
          <a:p>
            <a:pPr algn="ctr"/>
            <a:r>
              <a:rPr lang="en-US" sz="2400" b="1" u="sng" dirty="0">
                <a:solidFill>
                  <a:schemeClr val="bg1"/>
                </a:solidFill>
              </a:rPr>
              <a:t>Contact us</a:t>
            </a:r>
          </a:p>
        </p:txBody>
      </p:sp>
    </p:spTree>
    <p:extLst>
      <p:ext uri="{BB962C8B-B14F-4D97-AF65-F5344CB8AC3E}">
        <p14:creationId xmlns:p14="http://schemas.microsoft.com/office/powerpoint/2010/main" val="1786181488"/>
      </p:ext>
    </p:extLst>
  </p:cSld>
  <p:clrMapOvr>
    <a:masterClrMapping/>
  </p:clrMapOvr>
  <p:transition spd="med">
    <p:pull/>
  </p:transition>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0512F9CB-A1A0-4043-A103-F6A4B94B69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DBE6588-EE16-4389-857C-86A156D49E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17FD48D2-B0A7-413D-B947-AA55AC1296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BE668D0-D906-4EEE-B32F-8C028624B8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D1DE67A3-B8F6-4CFD-A8E0-D15200F231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 useBgFill="1">
        <p:nvSpPr>
          <p:cNvPr id="19" name="Rectangle 18">
            <a:extLst>
              <a:ext uri="{FF2B5EF4-FFF2-40B4-BE49-F238E27FC236}">
                <a16:creationId xmlns:a16="http://schemas.microsoft.com/office/drawing/2014/main" id="{762362DE-7747-4D8B-99FA-8E36F0B15F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2BC8FB-A590-5AF1-A449-17B5125BD31A}"/>
              </a:ext>
            </a:extLst>
          </p:cNvPr>
          <p:cNvSpPr txBox="1"/>
          <p:nvPr/>
        </p:nvSpPr>
        <p:spPr>
          <a:xfrm>
            <a:off x="2104478" y="91545"/>
            <a:ext cx="8338625" cy="791677"/>
          </a:xfrm>
          <a:prstGeom prst="rect">
            <a:avLst/>
          </a:prstGeom>
        </p:spPr>
        <p:txBody>
          <a:bodyPr vert="horz" lIns="91440" tIns="45720" rIns="91440" bIns="45720" rtlCol="0" anchor="b">
            <a:normAutofit lnSpcReduction="10000"/>
          </a:bodyPr>
          <a:lstStyle/>
          <a:p>
            <a:pPr>
              <a:spcBef>
                <a:spcPct val="0"/>
              </a:spcBef>
              <a:spcAft>
                <a:spcPts val="600"/>
              </a:spcAft>
            </a:pPr>
            <a:r>
              <a:rPr lang="en-US" sz="4800" b="1" cap="all" dirty="0">
                <a:ln w="3175" cmpd="sng">
                  <a:noFill/>
                </a:ln>
                <a:latin typeface="+mj-lt"/>
                <a:ea typeface="+mj-ea"/>
                <a:cs typeface="+mj-cs"/>
              </a:rPr>
              <a:t>Project Demo ( Website)</a:t>
            </a:r>
          </a:p>
        </p:txBody>
      </p:sp>
      <p:grpSp>
        <p:nvGrpSpPr>
          <p:cNvPr id="21" name="Group 20">
            <a:extLst>
              <a:ext uri="{FF2B5EF4-FFF2-40B4-BE49-F238E27FC236}">
                <a16:creationId xmlns:a16="http://schemas.microsoft.com/office/drawing/2014/main" id="{25123E6E-F713-4254-A6BF-358CC8EC6C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2F690FE0-5412-4598-8AD6-769BB36E2C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B4850BB6-6709-408E-BEFD-24DC5E3C29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A03B410-983E-40D8-A4EA-2BB747CB00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2B92421-6A58-4A51-AB7D-B97EA85E30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D092B0B-C6FB-4CDC-ABE8-5C817CAC69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3" name="Picture 2">
            <a:extLst>
              <a:ext uri="{FF2B5EF4-FFF2-40B4-BE49-F238E27FC236}">
                <a16:creationId xmlns:a16="http://schemas.microsoft.com/office/drawing/2014/main" id="{AFDCB07A-68C4-77B3-51E3-31AC2B7B75C7}"/>
              </a:ext>
            </a:extLst>
          </p:cNvPr>
          <p:cNvPicPr>
            <a:picLocks noChangeAspect="1"/>
          </p:cNvPicPr>
          <p:nvPr/>
        </p:nvPicPr>
        <p:blipFill>
          <a:blip r:embed="rId4"/>
          <a:stretch>
            <a:fillRect/>
          </a:stretch>
        </p:blipFill>
        <p:spPr>
          <a:xfrm>
            <a:off x="790218" y="830653"/>
            <a:ext cx="10485093" cy="6080655"/>
          </a:xfrm>
          <a:prstGeom prst="rect">
            <a:avLst/>
          </a:prstGeom>
        </p:spPr>
      </p:pic>
      <p:pic>
        <p:nvPicPr>
          <p:cNvPr id="5" name="project demo">
            <a:hlinkClick r:id="" action="ppaction://media"/>
            <a:extLst>
              <a:ext uri="{FF2B5EF4-FFF2-40B4-BE49-F238E27FC236}">
                <a16:creationId xmlns:a16="http://schemas.microsoft.com/office/drawing/2014/main" id="{9AD620F8-783B-4AB2-23AA-33CD19C945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67784" y="1175107"/>
            <a:ext cx="7744810" cy="4390219"/>
          </a:xfrm>
          <a:prstGeom prst="rect">
            <a:avLst/>
          </a:prstGeom>
        </p:spPr>
      </p:pic>
    </p:spTree>
    <p:extLst>
      <p:ext uri="{BB962C8B-B14F-4D97-AF65-F5344CB8AC3E}">
        <p14:creationId xmlns:p14="http://schemas.microsoft.com/office/powerpoint/2010/main" val="319825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8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gradFill>
          <a:gsLst>
            <a:gs pos="83000">
              <a:srgbClr val="6A9A75"/>
            </a:gs>
            <a:gs pos="32000">
              <a:schemeClr val="bg2">
                <a:shade val="96000"/>
                <a:satMod val="120000"/>
                <a:lumMod val="90000"/>
              </a:schemeClr>
            </a:gs>
          </a:gsLst>
          <a:lin ang="18000000" scaled="0"/>
        </a:gra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6F8E11-8C3D-2A96-5639-FD394E784B1E}"/>
              </a:ext>
            </a:extLst>
          </p:cNvPr>
          <p:cNvSpPr txBox="1"/>
          <p:nvPr/>
        </p:nvSpPr>
        <p:spPr>
          <a:xfrm>
            <a:off x="2918691" y="397162"/>
            <a:ext cx="6317673" cy="646331"/>
          </a:xfrm>
          <a:prstGeom prst="rect">
            <a:avLst/>
          </a:prstGeom>
          <a:solidFill>
            <a:schemeClr val="bg2"/>
          </a:solidFill>
        </p:spPr>
        <p:txBody>
          <a:bodyPr wrap="square" rtlCol="0">
            <a:spAutoFit/>
          </a:bodyPr>
          <a:lstStyle/>
          <a:p>
            <a:r>
              <a:rPr lang="en-US" sz="3600" b="1" cap="all" dirty="0">
                <a:ln w="3175" cmpd="sng">
                  <a:noFill/>
                </a:ln>
                <a:latin typeface="+mj-lt"/>
                <a:ea typeface="+mj-ea"/>
                <a:cs typeface="+mj-cs"/>
              </a:rPr>
              <a:t>Challenges &amp; Solutions</a:t>
            </a:r>
          </a:p>
        </p:txBody>
      </p:sp>
      <p:sp>
        <p:nvSpPr>
          <p:cNvPr id="5" name="TextBox 4">
            <a:extLst>
              <a:ext uri="{FF2B5EF4-FFF2-40B4-BE49-F238E27FC236}">
                <a16:creationId xmlns:a16="http://schemas.microsoft.com/office/drawing/2014/main" id="{92561E63-D21D-1BCE-E679-884C24B74EC0}"/>
              </a:ext>
            </a:extLst>
          </p:cNvPr>
          <p:cNvSpPr txBox="1"/>
          <p:nvPr/>
        </p:nvSpPr>
        <p:spPr>
          <a:xfrm>
            <a:off x="1484768" y="1918312"/>
            <a:ext cx="10348111" cy="3416320"/>
          </a:xfrm>
          <a:prstGeom prst="rect">
            <a:avLst/>
          </a:prstGeom>
          <a:solidFill>
            <a:schemeClr val="bg2"/>
          </a:solidFill>
        </p:spPr>
        <p:txBody>
          <a:bodyPr wrap="square" rtlCol="0">
            <a:spAutoFit/>
          </a:bodyPr>
          <a:lstStyle/>
          <a:p>
            <a:pPr marL="0" marR="0" lvl="0" indent="0" defTabSz="91440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Key Challenges: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Integration of multiple technologies.</a:t>
            </a:r>
          </a:p>
          <a:p>
            <a:pPr lvl="1" defTabSz="914400" eaLnBrk="0" fontAlgn="base" hangingPunct="0">
              <a:spcBef>
                <a:spcPct val="0"/>
              </a:spcBef>
              <a:spcAft>
                <a:spcPct val="0"/>
              </a:spcAft>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Ensuring cross-platform compatibility.</a:t>
            </a:r>
          </a:p>
          <a:p>
            <a:pPr lvl="1" defTabSz="914400" eaLnBrk="0" fontAlgn="base" hangingPunct="0">
              <a:spcBef>
                <a:spcPct val="0"/>
              </a:spcBef>
              <a:spcAft>
                <a:spcPct val="0"/>
              </a:spcAft>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Handling high traffic and ensuring performance.</a:t>
            </a:r>
          </a:p>
          <a:p>
            <a:pPr lvl="1" defTabSz="914400" eaLnBrk="0" fontAlgn="base" hangingPunct="0">
              <a:spcBef>
                <a:spcPct val="0"/>
              </a:spcBef>
              <a:spcAft>
                <a:spcPct val="0"/>
              </a:spcAft>
              <a:buFontTx/>
              <a:buChar char="•"/>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defTabSz="914400" eaLnBrk="0" fontAlgn="base" latinLnBrk="0" hangingPunct="0">
              <a:lnSpc>
                <a:spcPct val="10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Arial" panose="020B0604020202020204" pitchFamily="34" charset="0"/>
              </a:rPr>
              <a:t>Solutions: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lvl="1" defTabSz="914400" eaLnBrk="0" fontAlgn="base" hangingPunct="0">
              <a:spcBef>
                <a:spcPct val="0"/>
              </a:spcBef>
              <a:spcAft>
                <a:spcPct val="0"/>
              </a:spcAft>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Extensive testing for mobile and web platforms.</a:t>
            </a:r>
          </a:p>
          <a:p>
            <a:pPr lvl="1" defTabSz="914400" eaLnBrk="0" fontAlgn="base" hangingPunct="0">
              <a:spcBef>
                <a:spcPct val="0"/>
              </a:spcBef>
              <a:spcAft>
                <a:spcPct val="0"/>
              </a:spcAft>
              <a:buFontTx/>
              <a:buChar char="•"/>
            </a:pPr>
            <a:r>
              <a:rPr kumimoji="0" lang="en-US" altLang="en-US" sz="2400" b="0" i="0" u="none" strike="noStrike" cap="none" normalizeH="0" baseline="0" dirty="0">
                <a:ln>
                  <a:noFill/>
                </a:ln>
                <a:solidFill>
                  <a:schemeClr val="tx1"/>
                </a:solidFill>
                <a:effectLst/>
                <a:latin typeface="Arial" panose="020B0604020202020204" pitchFamily="34" charset="0"/>
              </a:rPr>
              <a:t>Optimization of database queries and use of caching.</a:t>
            </a:r>
          </a:p>
          <a:p>
            <a:pPr marL="0" marR="0" lvl="0" indent="0" defTabSz="91440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20944311"/>
      </p:ext>
    </p:extLst>
  </p:cSld>
  <p:clrMapOvr>
    <a:masterClrMapping/>
  </p:clrMapOvr>
  <p:transition spd="med">
    <p:pull/>
  </p:transition>
</p:sld>
</file>

<file path=ppt/slides/slide49.xml><?xml version="1.0" encoding="utf-8"?>
<p:sld xmlns:a="http://schemas.openxmlformats.org/drawingml/2006/main" xmlns:r="http://schemas.openxmlformats.org/officeDocument/2006/relationships" xmlns:p="http://schemas.openxmlformats.org/presentationml/2006/main">
  <p:cSld>
    <p:bg>
      <p:bgPr>
        <a:pattFill prst="pct70">
          <a:fgClr>
            <a:schemeClr val="bg2"/>
          </a:fgClr>
          <a:bgClr>
            <a:srgbClr val="262626"/>
          </a:bgClr>
        </a:pattFill>
        <a:effectLst/>
      </p:bgPr>
    </p:bg>
    <p:spTree>
      <p:nvGrpSpPr>
        <p:cNvPr id="1" name=""/>
        <p:cNvGrpSpPr/>
        <p:nvPr/>
      </p:nvGrpSpPr>
      <p:grpSpPr>
        <a:xfrm>
          <a:off x="0" y="0"/>
          <a:ext cx="0" cy="0"/>
          <a:chOff x="0" y="0"/>
          <a:chExt cx="0" cy="0"/>
        </a:xfrm>
      </p:grpSpPr>
      <p:sp useBgFill="1">
        <p:nvSpPr>
          <p:cNvPr id="4" name="TextBox 3">
            <a:extLst>
              <a:ext uri="{FF2B5EF4-FFF2-40B4-BE49-F238E27FC236}">
                <a16:creationId xmlns:a16="http://schemas.microsoft.com/office/drawing/2014/main" id="{DE2BC8FB-A590-5AF1-A449-17B5125BD31A}"/>
              </a:ext>
            </a:extLst>
          </p:cNvPr>
          <p:cNvSpPr txBox="1"/>
          <p:nvPr/>
        </p:nvSpPr>
        <p:spPr>
          <a:xfrm>
            <a:off x="4689504" y="378835"/>
            <a:ext cx="3332707" cy="646331"/>
          </a:xfrm>
          <a:prstGeom prst="rect">
            <a:avLst/>
          </a:prstGeom>
        </p:spPr>
        <p:txBody>
          <a:bodyPr wrap="square" rtlCol="0">
            <a:spAutoFit/>
          </a:bodyPr>
          <a:lstStyle/>
          <a:p>
            <a:r>
              <a:rPr lang="en-US" sz="3600" b="1" cap="all" dirty="0">
                <a:ln w="3175" cmpd="sng">
                  <a:noFill/>
                </a:ln>
                <a:latin typeface="+mj-lt"/>
                <a:ea typeface="+mj-ea"/>
                <a:cs typeface="+mj-cs"/>
              </a:rPr>
              <a:t>Future Work</a:t>
            </a:r>
          </a:p>
        </p:txBody>
      </p:sp>
      <p:sp>
        <p:nvSpPr>
          <p:cNvPr id="8" name="TextBox 7">
            <a:extLst>
              <a:ext uri="{FF2B5EF4-FFF2-40B4-BE49-F238E27FC236}">
                <a16:creationId xmlns:a16="http://schemas.microsoft.com/office/drawing/2014/main" id="{691F3B2B-0A5A-C333-FD67-DD523A35951B}"/>
              </a:ext>
            </a:extLst>
          </p:cNvPr>
          <p:cNvSpPr txBox="1"/>
          <p:nvPr/>
        </p:nvSpPr>
        <p:spPr>
          <a:xfrm>
            <a:off x="1557197" y="1252835"/>
            <a:ext cx="9162471" cy="526297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Arial" panose="020B0604020202020204" pitchFamily="34" charset="0"/>
              </a:rPr>
              <a:t>Planned Features:</a:t>
            </a:r>
          </a:p>
          <a:p>
            <a:pPr lvl="1" defTabSz="914400" eaLnBrk="0" fontAlgn="base" hangingPunct="0">
              <a:spcBef>
                <a:spcPct val="0"/>
              </a:spcBef>
              <a:spcAft>
                <a:spcPct val="0"/>
              </a:spcAft>
              <a:buFontTx/>
              <a:buChar char="•"/>
            </a:pPr>
            <a:r>
              <a:rPr lang="en-US" altLang="en-US" sz="2400" b="1" dirty="0">
                <a:latin typeface="Arial" panose="020B0604020202020204" pitchFamily="34" charset="0"/>
              </a:rPr>
              <a:t>Buy Option</a:t>
            </a:r>
            <a:r>
              <a:rPr lang="en-US" altLang="en-US" sz="2400" dirty="0"/>
              <a:t>: Allow users to buy apartments and houses.</a:t>
            </a:r>
          </a:p>
          <a:p>
            <a:pPr lvl="1" defTabSz="914400" eaLnBrk="0" fontAlgn="base" hangingPunct="0">
              <a:spcBef>
                <a:spcPct val="0"/>
              </a:spcBef>
              <a:spcAft>
                <a:spcPct val="0"/>
              </a:spcAft>
              <a:buFontTx/>
              <a:buChar char="•"/>
            </a:pPr>
            <a:r>
              <a:rPr lang="en-US" altLang="en-US" sz="2400" b="1" dirty="0">
                <a:latin typeface="Arial" panose="020B0604020202020204" pitchFamily="34" charset="0"/>
              </a:rPr>
              <a:t>Monthly Subscriptions</a:t>
            </a:r>
            <a:r>
              <a:rPr lang="en-US" altLang="en-US" sz="2400" dirty="0"/>
              <a:t>: Offer premium features for subscribers.</a:t>
            </a:r>
          </a:p>
          <a:p>
            <a:pPr lvl="1" defTabSz="914400" eaLnBrk="0" fontAlgn="base" hangingPunct="0">
              <a:spcBef>
                <a:spcPct val="0"/>
              </a:spcBef>
              <a:spcAft>
                <a:spcPct val="0"/>
              </a:spcAft>
              <a:buFontTx/>
              <a:buChar char="•"/>
            </a:pPr>
            <a:r>
              <a:rPr kumimoji="0" lang="en-US" altLang="en-US" sz="2400" b="1" i="0" u="none" strike="noStrike" cap="none" normalizeH="0" baseline="0" dirty="0">
                <a:ln>
                  <a:noFill/>
                </a:ln>
                <a:solidFill>
                  <a:schemeClr val="tx1"/>
                </a:solidFill>
                <a:effectLst/>
                <a:latin typeface="Arial" panose="020B0604020202020204" pitchFamily="34" charset="0"/>
              </a:rPr>
              <a:t>Advertisements:</a:t>
            </a:r>
            <a:r>
              <a:rPr kumimoji="0" lang="en-US" altLang="en-US" sz="2400" b="0" i="0" u="none" strike="noStrike" cap="none" normalizeH="0" baseline="0" dirty="0">
                <a:ln>
                  <a:noFill/>
                </a:ln>
                <a:solidFill>
                  <a:schemeClr val="tx1"/>
                </a:solidFill>
                <a:effectLst/>
                <a:latin typeface="Arial" panose="020B0604020202020204" pitchFamily="34" charset="0"/>
              </a:rPr>
              <a:t> Integrate ads to generate additional revenue.</a:t>
            </a:r>
          </a:p>
          <a:p>
            <a:pPr lvl="1" defTabSz="914400" eaLnBrk="0" fontAlgn="base" hangingPunct="0">
              <a:spcBef>
                <a:spcPct val="0"/>
              </a:spcBef>
              <a:spcAft>
                <a:spcPct val="0"/>
              </a:spcAft>
            </a:pPr>
            <a:endParaRPr lang="en-US" altLang="en-US" sz="2400" dirty="0"/>
          </a:p>
          <a:p>
            <a:pPr marL="0" marR="0" lvl="0" indent="0" algn="l" defTabSz="914400" rtl="0" eaLnBrk="0" fontAlgn="base" latinLnBrk="0" hangingPunct="0">
              <a:lnSpc>
                <a:spcPct val="100000"/>
              </a:lnSpc>
              <a:spcBef>
                <a:spcPct val="0"/>
              </a:spcBef>
              <a:spcAft>
                <a:spcPct val="0"/>
              </a:spcAft>
              <a:buClrTx/>
              <a:buSzTx/>
              <a:tabLst/>
            </a:pPr>
            <a:r>
              <a:rPr lang="en-US" altLang="en-US" sz="2400" b="1" dirty="0">
                <a:latin typeface="Arial" panose="020B0604020202020204" pitchFamily="34" charset="0"/>
              </a:rPr>
              <a:t>Potential Improvements:</a:t>
            </a:r>
          </a:p>
          <a:p>
            <a:pPr lvl="1" defTabSz="914400" eaLnBrk="0" fontAlgn="base" hangingPunct="0">
              <a:spcBef>
                <a:spcPct val="0"/>
              </a:spcBef>
              <a:spcAft>
                <a:spcPct val="0"/>
              </a:spcAft>
              <a:buFontTx/>
              <a:buChar char="•"/>
            </a:pPr>
            <a:r>
              <a:rPr lang="en-US" altLang="en-US" sz="2400" b="1" dirty="0">
                <a:latin typeface="Arial" panose="020B0604020202020204" pitchFamily="34" charset="0"/>
              </a:rPr>
              <a:t>User Interface</a:t>
            </a:r>
            <a:r>
              <a:rPr lang="en-US" altLang="en-US" sz="2400" dirty="0"/>
              <a:t>: Enhance based on feedback.</a:t>
            </a:r>
          </a:p>
          <a:p>
            <a:pPr lvl="1" defTabSz="914400" eaLnBrk="0" fontAlgn="base" hangingPunct="0">
              <a:spcBef>
                <a:spcPct val="0"/>
              </a:spcBef>
              <a:spcAft>
                <a:spcPct val="0"/>
              </a:spcAft>
              <a:buFontTx/>
              <a:buChar char="•"/>
            </a:pPr>
            <a:r>
              <a:rPr lang="en-US" altLang="en-US" sz="2400" b="1" dirty="0">
                <a:latin typeface="Arial" panose="020B0604020202020204" pitchFamily="34" charset="0"/>
              </a:rPr>
              <a:t>Performance</a:t>
            </a:r>
            <a:r>
              <a:rPr lang="en-US" altLang="en-US" sz="2400" dirty="0"/>
              <a:t>: Optimize for better speed and efficiency.</a:t>
            </a:r>
          </a:p>
          <a:p>
            <a:pPr lvl="1" defTabSz="914400" eaLnBrk="0" fontAlgn="base" hangingPunct="0">
              <a:spcBef>
                <a:spcPct val="0"/>
              </a:spcBef>
              <a:spcAft>
                <a:spcPct val="0"/>
              </a:spcAft>
              <a:buFontTx/>
              <a:buChar char="•"/>
            </a:pPr>
            <a:r>
              <a:rPr lang="en-US" altLang="en-US" sz="2400" dirty="0"/>
              <a:t>Third-Party Integrations: </a:t>
            </a:r>
            <a:r>
              <a:rPr kumimoji="0" lang="en-US" altLang="en-US" sz="2400" b="0" i="0" u="none" strike="noStrike" cap="none" normalizeH="0" baseline="0" dirty="0">
                <a:ln>
                  <a:noFill/>
                </a:ln>
                <a:solidFill>
                  <a:schemeClr val="tx1"/>
                </a:solidFill>
                <a:effectLst/>
                <a:latin typeface="Arial" panose="020B0604020202020204" pitchFamily="34" charset="0"/>
              </a:rPr>
              <a:t>Integrate with payment gateways and property management tools.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p>
          <a:p>
            <a:pPr lvl="1"/>
            <a:endParaRPr lang="en-US" sz="2400" dirty="0"/>
          </a:p>
        </p:txBody>
      </p:sp>
    </p:spTree>
    <p:extLst>
      <p:ext uri="{BB962C8B-B14F-4D97-AF65-F5344CB8AC3E}">
        <p14:creationId xmlns:p14="http://schemas.microsoft.com/office/powerpoint/2010/main" val="70680587"/>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4428973" y="361315"/>
            <a:ext cx="5116031" cy="646331"/>
          </a:xfrm>
          <a:prstGeom prst="rect">
            <a:avLst/>
          </a:prstGeom>
          <a:noFill/>
        </p:spPr>
        <p:txBody>
          <a:bodyPr wrap="square" rtlCol="0">
            <a:spAutoFit/>
          </a:bodyPr>
          <a:lstStyle/>
          <a:p>
            <a:r>
              <a:rPr lang="en-US" sz="3600" b="1" cap="all" dirty="0">
                <a:ln w="3175" cmpd="sng">
                  <a:noFill/>
                </a:ln>
                <a:latin typeface="+mj-lt"/>
                <a:ea typeface="+mj-ea"/>
                <a:cs typeface="+mj-cs"/>
              </a:rPr>
              <a:t>Problem Statement</a:t>
            </a:r>
          </a:p>
        </p:txBody>
      </p:sp>
      <p:sp>
        <p:nvSpPr>
          <p:cNvPr id="19" name="TextBox 18">
            <a:extLst>
              <a:ext uri="{FF2B5EF4-FFF2-40B4-BE49-F238E27FC236}">
                <a16:creationId xmlns:a16="http://schemas.microsoft.com/office/drawing/2014/main" id="{812B2957-317E-72BA-001F-91CC5797A72F}"/>
              </a:ext>
            </a:extLst>
          </p:cNvPr>
          <p:cNvSpPr txBox="1"/>
          <p:nvPr/>
        </p:nvSpPr>
        <p:spPr>
          <a:xfrm>
            <a:off x="4230255" y="1468582"/>
            <a:ext cx="6785525" cy="4401205"/>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Problem:</a:t>
            </a:r>
          </a:p>
          <a:p>
            <a:pPr marL="800100" lvl="1" indent="-342900">
              <a:buFont typeface="+mj-lt"/>
              <a:buAutoNum type="arabicPeriod"/>
            </a:pPr>
            <a:r>
              <a:rPr lang="en-US" sz="2000" dirty="0"/>
              <a:t>Finding and renting apartments can be a time-consuming and complicated process.</a:t>
            </a:r>
          </a:p>
          <a:p>
            <a:pPr marL="800100" lvl="1" indent="-342900">
              <a:buFont typeface="+mj-lt"/>
              <a:buAutoNum type="arabicPeriod"/>
            </a:pPr>
            <a:r>
              <a:rPr lang="en-US" sz="2000" dirty="0"/>
              <a:t>Lack of a centralized platform where users can view and manage all rental listings.</a:t>
            </a:r>
          </a:p>
          <a:p>
            <a:pPr marL="800100" lvl="1" indent="-342900">
              <a:buFont typeface="+mj-lt"/>
              <a:buAutoNum type="arabicPeriod"/>
            </a:pPr>
            <a:r>
              <a:rPr lang="en-US" sz="2000" dirty="0"/>
              <a:t>Communication between owners and renters is often inefficient.</a:t>
            </a:r>
          </a:p>
          <a:p>
            <a:pPr marL="800100" lvl="1" indent="-342900">
              <a:buFont typeface="+mj-lt"/>
              <a:buAutoNum type="arabicPeriod"/>
            </a:pPr>
            <a:endParaRPr lang="en-US" sz="2000" dirty="0"/>
          </a:p>
          <a:p>
            <a:pPr marL="285750" indent="-285750">
              <a:buFont typeface="Arial" panose="020B0604020202020204" pitchFamily="34" charset="0"/>
              <a:buChar char="•"/>
            </a:pPr>
            <a:r>
              <a:rPr lang="en-US" sz="2000" dirty="0"/>
              <a:t>Our Solution:</a:t>
            </a:r>
          </a:p>
          <a:p>
            <a:pPr marL="800100" lvl="1" indent="-342900">
              <a:buFont typeface="+mj-lt"/>
              <a:buAutoNum type="arabicPeriod"/>
            </a:pPr>
            <a:r>
              <a:rPr lang="en-US" sz="2000" dirty="0"/>
              <a:t>A centralized platform that connects renters and owners.</a:t>
            </a:r>
          </a:p>
          <a:p>
            <a:pPr marL="800100" lvl="1" indent="-342900">
              <a:buFont typeface="+mj-lt"/>
              <a:buAutoNum type="arabicPeriod"/>
            </a:pPr>
            <a:r>
              <a:rPr lang="en-US" sz="2000" dirty="0"/>
              <a:t>Efficient search and booking functionalities.</a:t>
            </a:r>
          </a:p>
          <a:p>
            <a:pPr marL="800100" lvl="1" indent="-342900">
              <a:buFont typeface="+mj-lt"/>
              <a:buAutoNum type="arabicPeriod"/>
            </a:pPr>
            <a:r>
              <a:rPr lang="en-US" sz="2000" dirty="0"/>
              <a:t>Streamlined communication and management of rental properties.</a:t>
            </a:r>
          </a:p>
        </p:txBody>
      </p:sp>
      <p:pic>
        <p:nvPicPr>
          <p:cNvPr id="20" name="Picture 19">
            <a:extLst>
              <a:ext uri="{FF2B5EF4-FFF2-40B4-BE49-F238E27FC236}">
                <a16:creationId xmlns:a16="http://schemas.microsoft.com/office/drawing/2014/main" id="{C94EBEBE-F87B-1EF4-121C-07D024ACE60F}"/>
              </a:ext>
            </a:extLst>
          </p:cNvPr>
          <p:cNvPicPr>
            <a:picLocks noChangeAspect="1"/>
          </p:cNvPicPr>
          <p:nvPr/>
        </p:nvPicPr>
        <p:blipFill>
          <a:blip r:embed="rId2"/>
          <a:srcRect/>
          <a:stretch/>
        </p:blipFill>
        <p:spPr>
          <a:xfrm>
            <a:off x="0" y="0"/>
            <a:ext cx="4322617" cy="6631709"/>
          </a:xfrm>
          <a:prstGeom prst="rect">
            <a:avLst/>
          </a:prstGeom>
        </p:spPr>
      </p:pic>
    </p:spTree>
    <p:extLst>
      <p:ext uri="{BB962C8B-B14F-4D97-AF65-F5344CB8AC3E}">
        <p14:creationId xmlns:p14="http://schemas.microsoft.com/office/powerpoint/2010/main" val="2767228075"/>
      </p:ext>
    </p:extLst>
  </p:cSld>
  <p:clrMapOvr>
    <a:overrideClrMapping bg1="lt1" tx1="dk1" bg2="lt2" tx2="dk2" accent1="accent1" accent2="accent2" accent3="accent3" accent4="accent4" accent5="accent5" accent6="accent6" hlink="hlink" folHlink="folHlink"/>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10000">
              <a:schemeClr val="bg2">
                <a:tint val="97000"/>
                <a:hueMod val="92000"/>
                <a:satMod val="169000"/>
                <a:lumMod val="164000"/>
              </a:schemeClr>
            </a:gs>
            <a:gs pos="93000">
              <a:schemeClr val="bg2">
                <a:shade val="96000"/>
                <a:satMod val="120000"/>
                <a:lumMod val="90000"/>
              </a:schemeClr>
            </a:gs>
          </a:gsLst>
          <a:lin ang="12000000" scaled="0"/>
        </a:gradFill>
        <a:effectLst/>
      </p:bgPr>
    </p:bg>
    <p:spTree>
      <p:nvGrpSpPr>
        <p:cNvPr id="1" name=""/>
        <p:cNvGrpSpPr/>
        <p:nvPr/>
      </p:nvGrpSpPr>
      <p:grpSpPr>
        <a:xfrm>
          <a:off x="0" y="0"/>
          <a:ext cx="0" cy="0"/>
          <a:chOff x="0" y="0"/>
          <a:chExt cx="0" cy="0"/>
        </a:xfrm>
      </p:grpSpPr>
      <p:sp useBgFill="1">
        <p:nvSpPr>
          <p:cNvPr id="4" name="TextBox 3">
            <a:extLst>
              <a:ext uri="{FF2B5EF4-FFF2-40B4-BE49-F238E27FC236}">
                <a16:creationId xmlns:a16="http://schemas.microsoft.com/office/drawing/2014/main" id="{DE2BC8FB-A590-5AF1-A449-17B5125BD31A}"/>
              </a:ext>
            </a:extLst>
          </p:cNvPr>
          <p:cNvSpPr txBox="1"/>
          <p:nvPr/>
        </p:nvSpPr>
        <p:spPr>
          <a:xfrm>
            <a:off x="2530765" y="369408"/>
            <a:ext cx="7749308" cy="646331"/>
          </a:xfrm>
          <a:prstGeom prst="rect">
            <a:avLst/>
          </a:prstGeom>
        </p:spPr>
        <p:txBody>
          <a:bodyPr wrap="square" rtlCol="0">
            <a:spAutoFit/>
          </a:bodyPr>
          <a:lstStyle/>
          <a:p>
            <a:r>
              <a:rPr lang="en-US" sz="3600" b="1" cap="all" dirty="0">
                <a:ln w="3175" cmpd="sng">
                  <a:noFill/>
                </a:ln>
                <a:latin typeface="+mj-lt"/>
                <a:ea typeface="+mj-ea"/>
                <a:cs typeface="+mj-cs"/>
              </a:rPr>
              <a:t>Testing &amp; Quality Assurance</a:t>
            </a:r>
          </a:p>
        </p:txBody>
      </p:sp>
      <p:sp>
        <p:nvSpPr>
          <p:cNvPr id="8" name="TextBox 7">
            <a:extLst>
              <a:ext uri="{FF2B5EF4-FFF2-40B4-BE49-F238E27FC236}">
                <a16:creationId xmlns:a16="http://schemas.microsoft.com/office/drawing/2014/main" id="{691F3B2B-0A5A-C333-FD67-DD523A35951B}"/>
              </a:ext>
            </a:extLst>
          </p:cNvPr>
          <p:cNvSpPr txBox="1"/>
          <p:nvPr/>
        </p:nvSpPr>
        <p:spPr>
          <a:xfrm>
            <a:off x="1828801" y="1452011"/>
            <a:ext cx="9162471" cy="5016758"/>
          </a:xfrm>
          <a:prstGeom prst="rect">
            <a:avLst/>
          </a:prstGeom>
          <a:solidFill>
            <a:schemeClr val="bg2"/>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sz="2400" b="1" dirty="0">
                <a:solidFill>
                  <a:schemeClr val="accent1">
                    <a:lumMod val="20000"/>
                    <a:lumOff val="80000"/>
                  </a:schemeClr>
                </a:solidFill>
              </a:rPr>
              <a:t>Testing Strategies:</a:t>
            </a:r>
          </a:p>
          <a:p>
            <a:pPr lvl="1" defTabSz="914400" eaLnBrk="0" fontAlgn="base" hangingPunct="0">
              <a:spcBef>
                <a:spcPct val="0"/>
              </a:spcBef>
              <a:spcAft>
                <a:spcPct val="0"/>
              </a:spcAft>
              <a:buFontTx/>
              <a:buChar char="•"/>
            </a:pPr>
            <a:r>
              <a:rPr lang="en-US" altLang="en-US" sz="2400" b="1" dirty="0">
                <a:solidFill>
                  <a:schemeClr val="accent1">
                    <a:lumMod val="20000"/>
                    <a:lumOff val="80000"/>
                  </a:schemeClr>
                </a:solidFill>
              </a:rPr>
              <a:t>Unit testing for backend and frontend code.</a:t>
            </a:r>
          </a:p>
          <a:p>
            <a:pPr lvl="1" defTabSz="914400" eaLnBrk="0" fontAlgn="base" hangingPunct="0">
              <a:spcBef>
                <a:spcPct val="0"/>
              </a:spcBef>
              <a:spcAft>
                <a:spcPct val="0"/>
              </a:spcAft>
              <a:buFontTx/>
              <a:buChar char="•"/>
            </a:pPr>
            <a:r>
              <a:rPr lang="en-US" altLang="en-US" sz="2400" b="1" dirty="0">
                <a:solidFill>
                  <a:schemeClr val="accent1">
                    <a:lumMod val="20000"/>
                    <a:lumOff val="80000"/>
                  </a:schemeClr>
                </a:solidFill>
              </a:rPr>
              <a:t>Integration testing for API endpoints.</a:t>
            </a:r>
          </a:p>
          <a:p>
            <a:pPr lvl="1" defTabSz="914400" eaLnBrk="0" fontAlgn="base" hangingPunct="0">
              <a:spcBef>
                <a:spcPct val="0"/>
              </a:spcBef>
              <a:spcAft>
                <a:spcPct val="0"/>
              </a:spcAft>
              <a:buFontTx/>
              <a:buChar char="•"/>
            </a:pPr>
            <a:r>
              <a:rPr lang="en-US" altLang="en-US" sz="2400" b="1" dirty="0">
                <a:solidFill>
                  <a:schemeClr val="accent1">
                    <a:lumMod val="20000"/>
                    <a:lumOff val="80000"/>
                  </a:schemeClr>
                </a:solidFill>
              </a:rPr>
              <a:t>User acceptance testing.</a:t>
            </a:r>
            <a:endParaRPr lang="ar-EG" altLang="en-US" sz="2400" b="1" dirty="0">
              <a:solidFill>
                <a:schemeClr val="accent1">
                  <a:lumMod val="20000"/>
                  <a:lumOff val="80000"/>
                </a:schemeClr>
              </a:solidFill>
            </a:endParaRPr>
          </a:p>
          <a:p>
            <a:pPr lvl="1" defTabSz="914400" eaLnBrk="0" fontAlgn="base" hangingPunct="0">
              <a:spcBef>
                <a:spcPct val="0"/>
              </a:spcBef>
              <a:spcAft>
                <a:spcPct val="0"/>
              </a:spcAft>
              <a:buFontTx/>
              <a:buChar char="•"/>
            </a:pPr>
            <a:endParaRPr lang="en-US" altLang="en-US" sz="2400" b="1" dirty="0">
              <a:solidFill>
                <a:schemeClr val="accent1">
                  <a:lumMod val="20000"/>
                  <a:lumOff val="80000"/>
                </a:schemeClr>
              </a:solidFill>
            </a:endParaRPr>
          </a:p>
          <a:p>
            <a:pPr marL="0" marR="0" lvl="0" indent="0" algn="l" defTabSz="914400" rtl="0" eaLnBrk="0" fontAlgn="base" latinLnBrk="0" hangingPunct="0">
              <a:lnSpc>
                <a:spcPct val="100000"/>
              </a:lnSpc>
              <a:spcBef>
                <a:spcPct val="0"/>
              </a:spcBef>
              <a:spcAft>
                <a:spcPct val="0"/>
              </a:spcAft>
              <a:buClrTx/>
              <a:buSzTx/>
              <a:tabLst/>
            </a:pPr>
            <a:r>
              <a:rPr lang="en-US" altLang="en-US" sz="2400" b="1" dirty="0">
                <a:solidFill>
                  <a:schemeClr val="accent1">
                    <a:lumMod val="20000"/>
                    <a:lumOff val="80000"/>
                  </a:schemeClr>
                </a:solidFill>
              </a:rPr>
              <a:t>Tools Used:</a:t>
            </a:r>
          </a:p>
          <a:p>
            <a:pPr lvl="1" defTabSz="914400" eaLnBrk="0" fontAlgn="base" hangingPunct="0">
              <a:spcBef>
                <a:spcPct val="0"/>
              </a:spcBef>
              <a:spcAft>
                <a:spcPct val="0"/>
              </a:spcAft>
              <a:buFontTx/>
              <a:buChar char="•"/>
            </a:pPr>
            <a:r>
              <a:rPr lang="en-US" altLang="en-US" sz="2400" b="1" dirty="0">
                <a:solidFill>
                  <a:schemeClr val="accent1">
                    <a:lumMod val="20000"/>
                    <a:lumOff val="80000"/>
                  </a:schemeClr>
                </a:solidFill>
              </a:rPr>
              <a:t>Postman for endpoints tests.</a:t>
            </a:r>
          </a:p>
          <a:p>
            <a:pPr lvl="1" defTabSz="914400" eaLnBrk="0" fontAlgn="base" hangingPunct="0">
              <a:spcBef>
                <a:spcPct val="0"/>
              </a:spcBef>
              <a:spcAft>
                <a:spcPct val="0"/>
              </a:spcAft>
              <a:buFontTx/>
              <a:buChar char="•"/>
            </a:pPr>
            <a:r>
              <a:rPr lang="en-GB" altLang="en-US" sz="2400" b="1" dirty="0">
                <a:solidFill>
                  <a:schemeClr val="accent1">
                    <a:lumMod val="20000"/>
                    <a:lumOff val="80000"/>
                  </a:schemeClr>
                </a:solidFill>
              </a:rPr>
              <a:t>EmailJS is a service that allows you to send emails       directly from JavaScript without needing to set up a backend server.</a:t>
            </a:r>
            <a:endParaRPr lang="en-US" altLang="en-US" sz="2400" b="1" dirty="0">
              <a:solidFill>
                <a:schemeClr val="accent1">
                  <a:lumMod val="20000"/>
                  <a:lumOff val="80000"/>
                </a:schemeClr>
              </a:solidFill>
            </a:endParaRPr>
          </a:p>
          <a:p>
            <a:pPr lvl="1" defTabSz="914400" eaLnBrk="0" fontAlgn="base" hangingPunct="0">
              <a:spcBef>
                <a:spcPct val="0"/>
              </a:spcBef>
              <a:spcAft>
                <a:spcPct val="0"/>
              </a:spcAft>
              <a:buFontTx/>
              <a:buChar char="•"/>
            </a:pPr>
            <a:r>
              <a:rPr lang="en-US" altLang="en-US" sz="2400" b="1">
                <a:solidFill>
                  <a:schemeClr val="accent1">
                    <a:lumMod val="20000"/>
                    <a:lumOff val="80000"/>
                  </a:schemeClr>
                </a:solidFill>
              </a:rPr>
              <a:t>Microsoft edge </a:t>
            </a:r>
            <a:r>
              <a:rPr lang="en-US" altLang="en-US" sz="2400" b="1" dirty="0">
                <a:solidFill>
                  <a:schemeClr val="accent1">
                    <a:lumMod val="20000"/>
                    <a:lumOff val="80000"/>
                  </a:schemeClr>
                </a:solidFill>
              </a:rPr>
              <a:t>for automated UI testing.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lvl="1">
              <a:buFont typeface="Arial" panose="020B0604020202020204" pitchFamily="34" charset="0"/>
              <a:buChar char="•"/>
            </a:pPr>
            <a:endParaRPr lang="en-US" sz="2800" dirty="0"/>
          </a:p>
        </p:txBody>
      </p:sp>
    </p:spTree>
    <p:extLst>
      <p:ext uri="{BB962C8B-B14F-4D97-AF65-F5344CB8AC3E}">
        <p14:creationId xmlns:p14="http://schemas.microsoft.com/office/powerpoint/2010/main" val="528810467"/>
      </p:ext>
    </p:extLst>
  </p:cSld>
  <p:clrMapOvr>
    <a:masterClrMapping/>
  </p:clrMapOvr>
  <p:transition spd="slow">
    <p:cover/>
  </p:transition>
</p:sld>
</file>

<file path=ppt/slides/slide51.xml><?xml version="1.0" encoding="utf-8"?>
<p:sld xmlns:a="http://schemas.openxmlformats.org/drawingml/2006/main" xmlns:r="http://schemas.openxmlformats.org/officeDocument/2006/relationships" xmlns:p="http://schemas.openxmlformats.org/presentationml/2006/main">
  <p:cSld>
    <p:bg>
      <p:bgPr>
        <a:pattFill prst="pct70">
          <a:fgClr>
            <a:schemeClr val="bg2"/>
          </a:fgClr>
          <a:bgClr>
            <a:srgbClr val="262626"/>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2BC8FB-A590-5AF1-A449-17B5125BD31A}"/>
              </a:ext>
            </a:extLst>
          </p:cNvPr>
          <p:cNvSpPr txBox="1"/>
          <p:nvPr/>
        </p:nvSpPr>
        <p:spPr>
          <a:xfrm>
            <a:off x="208318" y="1005671"/>
            <a:ext cx="4590019" cy="4247317"/>
          </a:xfrm>
          <a:prstGeom prst="rect">
            <a:avLst/>
          </a:prstGeom>
          <a:noFill/>
        </p:spPr>
        <p:txBody>
          <a:bodyPr wrap="square" rtlCol="0">
            <a:spAutoFit/>
          </a:bodyPr>
          <a:lstStyle/>
          <a:p>
            <a:r>
              <a:rPr lang="en-US" dirty="0"/>
              <a:t>API call to create a new apartment listing. The request includes details like title, description, address, and price. The response confirms the creation with a status of "pending" for approval.</a:t>
            </a:r>
          </a:p>
          <a:p>
            <a:endParaRPr lang="en-US" dirty="0"/>
          </a:p>
          <a:p>
            <a:pPr lvl="1">
              <a:buFont typeface="Arial" panose="020B0604020202020204" pitchFamily="34" charset="0"/>
              <a:buChar char="•"/>
            </a:pPr>
            <a:r>
              <a:rPr lang="en-US" b="1" dirty="0"/>
              <a:t>Request</a:t>
            </a:r>
            <a:r>
              <a:rPr lang="en-US" dirty="0"/>
              <a:t>: JSON body with apartment details.</a:t>
            </a:r>
          </a:p>
          <a:p>
            <a:pPr lvl="1">
              <a:buFont typeface="Arial" panose="020B0604020202020204" pitchFamily="34" charset="0"/>
              <a:buChar char="•"/>
            </a:pPr>
            <a:r>
              <a:rPr lang="en-US" b="1" dirty="0"/>
              <a:t>Response</a:t>
            </a:r>
            <a:r>
              <a:rPr lang="en-US" dirty="0"/>
              <a:t>: JSON response with created apartment info and status.</a:t>
            </a:r>
          </a:p>
          <a:p>
            <a:endParaRPr lang="en-US" b="1" dirty="0"/>
          </a:p>
          <a:p>
            <a:r>
              <a:rPr lang="en-US" b="1" dirty="0"/>
              <a:t>Key Points</a:t>
            </a:r>
            <a:r>
              <a:rPr lang="en-US" dirty="0"/>
              <a:t>:</a:t>
            </a:r>
          </a:p>
          <a:p>
            <a:pPr lvl="1">
              <a:buFont typeface="Arial" panose="020B0604020202020204" pitchFamily="34" charset="0"/>
              <a:buChar char="•"/>
            </a:pPr>
            <a:r>
              <a:rPr lang="en-US" dirty="0"/>
              <a:t>Simplifies adding new listings.</a:t>
            </a:r>
          </a:p>
          <a:p>
            <a:pPr lvl="1">
              <a:buFont typeface="Arial" panose="020B0604020202020204" pitchFamily="34" charset="0"/>
              <a:buChar char="•"/>
            </a:pPr>
            <a:r>
              <a:rPr lang="en-US" dirty="0"/>
              <a:t>Captures all necessary details.</a:t>
            </a:r>
          </a:p>
          <a:p>
            <a:pPr lvl="1">
              <a:buFont typeface="Arial" panose="020B0604020202020204" pitchFamily="34" charset="0"/>
              <a:buChar char="•"/>
            </a:pPr>
            <a:r>
              <a:rPr lang="en-US" dirty="0"/>
              <a:t>Manages approval status.</a:t>
            </a:r>
          </a:p>
        </p:txBody>
      </p:sp>
      <p:pic>
        <p:nvPicPr>
          <p:cNvPr id="7" name="Picture 6">
            <a:extLst>
              <a:ext uri="{FF2B5EF4-FFF2-40B4-BE49-F238E27FC236}">
                <a16:creationId xmlns:a16="http://schemas.microsoft.com/office/drawing/2014/main" id="{299842CD-CD95-EDE3-26A8-F3D9306E39C8}"/>
              </a:ext>
            </a:extLst>
          </p:cNvPr>
          <p:cNvPicPr>
            <a:picLocks noChangeAspect="1"/>
          </p:cNvPicPr>
          <p:nvPr/>
        </p:nvPicPr>
        <p:blipFill>
          <a:blip r:embed="rId2"/>
          <a:stretch>
            <a:fillRect/>
          </a:stretch>
        </p:blipFill>
        <p:spPr>
          <a:xfrm>
            <a:off x="4906978" y="887238"/>
            <a:ext cx="7285022" cy="5528927"/>
          </a:xfrm>
          <a:prstGeom prst="rect">
            <a:avLst/>
          </a:prstGeom>
        </p:spPr>
      </p:pic>
      <p:sp useBgFill="1">
        <p:nvSpPr>
          <p:cNvPr id="10" name="TextBox 9">
            <a:extLst>
              <a:ext uri="{FF2B5EF4-FFF2-40B4-BE49-F238E27FC236}">
                <a16:creationId xmlns:a16="http://schemas.microsoft.com/office/drawing/2014/main" id="{807BAE71-C677-2EE5-55B7-556006E4478E}"/>
              </a:ext>
            </a:extLst>
          </p:cNvPr>
          <p:cNvSpPr txBox="1"/>
          <p:nvPr/>
        </p:nvSpPr>
        <p:spPr>
          <a:xfrm>
            <a:off x="2702781" y="106857"/>
            <a:ext cx="7749308" cy="646331"/>
          </a:xfrm>
          <a:prstGeom prst="rect">
            <a:avLst/>
          </a:prstGeom>
        </p:spPr>
        <p:txBody>
          <a:bodyPr wrap="square" rtlCol="0">
            <a:spAutoFit/>
          </a:bodyPr>
          <a:lstStyle/>
          <a:p>
            <a:r>
              <a:rPr lang="en-US" sz="3600" b="1" cap="all" dirty="0">
                <a:ln w="3175" cmpd="sng">
                  <a:noFill/>
                </a:ln>
                <a:latin typeface="+mj-lt"/>
                <a:ea typeface="+mj-ea"/>
                <a:cs typeface="+mj-cs"/>
              </a:rPr>
              <a:t>Testing &amp; Quality Assurance</a:t>
            </a:r>
          </a:p>
        </p:txBody>
      </p:sp>
    </p:spTree>
    <p:extLst>
      <p:ext uri="{BB962C8B-B14F-4D97-AF65-F5344CB8AC3E}">
        <p14:creationId xmlns:p14="http://schemas.microsoft.com/office/powerpoint/2010/main" val="573438765"/>
      </p:ext>
    </p:extLst>
  </p:cSld>
  <p:clrMapOvr>
    <a:masterClrMapping/>
  </p:clrMapOvr>
  <p:transition spd="slow">
    <p:cover/>
  </p:transition>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FC3BF2D-25C6-4594-8B55-8F1185219B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46392C-D7E9-9A84-B001-DD61881CFCD4}"/>
              </a:ext>
            </a:extLst>
          </p:cNvPr>
          <p:cNvSpPr txBox="1"/>
          <p:nvPr/>
        </p:nvSpPr>
        <p:spPr>
          <a:xfrm>
            <a:off x="4561432" y="4740829"/>
            <a:ext cx="5556822" cy="1507067"/>
          </a:xfrm>
          <a:prstGeom prst="rect">
            <a:avLst/>
          </a:prstGeom>
        </p:spPr>
        <p:txBody>
          <a:bodyPr vert="horz" lIns="91440" tIns="45720" rIns="91440" bIns="45720" rtlCol="0" anchor="ctr">
            <a:normAutofit/>
          </a:bodyPr>
          <a:lstStyle/>
          <a:p>
            <a:pPr>
              <a:spcBef>
                <a:spcPct val="0"/>
              </a:spcBef>
              <a:spcAft>
                <a:spcPts val="600"/>
              </a:spcAft>
            </a:pPr>
            <a:r>
              <a:rPr lang="en-US" sz="3600" cap="all" dirty="0">
                <a:ln w="3175" cmpd="sng">
                  <a:noFill/>
                </a:ln>
                <a:latin typeface="+mj-lt"/>
                <a:ea typeface="+mj-ea"/>
                <a:cs typeface="+mj-cs"/>
              </a:rPr>
              <a:t>Deployment</a:t>
            </a:r>
          </a:p>
        </p:txBody>
      </p:sp>
      <p:sp>
        <p:nvSpPr>
          <p:cNvPr id="19" name="Rectangle 18">
            <a:extLst>
              <a:ext uri="{FF2B5EF4-FFF2-40B4-BE49-F238E27FC236}">
                <a16:creationId xmlns:a16="http://schemas.microsoft.com/office/drawing/2014/main" id="{F7A12C12-F8D4-4AC9-84E1-E4F85BFAB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4070923" cy="6858000"/>
          </a:xfrm>
          <a:prstGeom prst="rect">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diagram of a data processing process&#10;&#10;Description automatically generated with medium confidence">
            <a:extLst>
              <a:ext uri="{FF2B5EF4-FFF2-40B4-BE49-F238E27FC236}">
                <a16:creationId xmlns:a16="http://schemas.microsoft.com/office/drawing/2014/main" id="{E9DC5148-AF8C-456F-E449-C2EE23FBCF1D}"/>
              </a:ext>
            </a:extLst>
          </p:cNvPr>
          <p:cNvPicPr>
            <a:picLocks noChangeAspect="1"/>
          </p:cNvPicPr>
          <p:nvPr/>
        </p:nvPicPr>
        <p:blipFill>
          <a:blip r:embed="rId2"/>
          <a:srcRect t="15309" b="15309"/>
          <a:stretch/>
        </p:blipFill>
        <p:spPr>
          <a:xfrm>
            <a:off x="190403" y="986828"/>
            <a:ext cx="3736413" cy="4634627"/>
          </a:xfrm>
          <a:prstGeom prst="rect">
            <a:avLst/>
          </a:prstGeom>
        </p:spPr>
      </p:pic>
      <p:grpSp>
        <p:nvGrpSpPr>
          <p:cNvPr id="21" name="Group 20">
            <a:extLst>
              <a:ext uri="{FF2B5EF4-FFF2-40B4-BE49-F238E27FC236}">
                <a16:creationId xmlns:a16="http://schemas.microsoft.com/office/drawing/2014/main" id="{8FD8AD14-0613-481A-BA78-CCA8DD1F3B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2" name="Straight Connector 21">
              <a:extLst>
                <a:ext uri="{FF2B5EF4-FFF2-40B4-BE49-F238E27FC236}">
                  <a16:creationId xmlns:a16="http://schemas.microsoft.com/office/drawing/2014/main" id="{F36D0C6A-5417-49B9-A556-98633131BE8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08727C4A-D172-4E5A-9D28-9C04CC82988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23D19D09-0DC1-4FC2-B1AD-011ED90101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E9016FDD-D596-484A-87E8-CC1E7BAD84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D7E80C5-88F9-44F8-A8D1-0F2F223A76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graphicFrame>
        <p:nvGraphicFramePr>
          <p:cNvPr id="28" name="TextBox 9">
            <a:extLst>
              <a:ext uri="{FF2B5EF4-FFF2-40B4-BE49-F238E27FC236}">
                <a16:creationId xmlns:a16="http://schemas.microsoft.com/office/drawing/2014/main" id="{745E9441-CF63-8B53-82F1-4944BE2551BD}"/>
              </a:ext>
            </a:extLst>
          </p:cNvPr>
          <p:cNvGraphicFramePr/>
          <p:nvPr/>
        </p:nvGraphicFramePr>
        <p:xfrm>
          <a:off x="4552378" y="262550"/>
          <a:ext cx="6952234" cy="452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51864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13" name="Snip Diagonal Corner Rectangle 6">
            <a:extLst>
              <a:ext uri="{FF2B5EF4-FFF2-40B4-BE49-F238E27FC236}">
                <a16:creationId xmlns:a16="http://schemas.microsoft.com/office/drawing/2014/main" id="{AD2D45C7-2E37-44FD-AC77-116CD14B9E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25" y="2"/>
            <a:ext cx="12191075" cy="6857998"/>
          </a:xfrm>
          <a:prstGeom prst="rect">
            <a:avLst/>
          </a:prstGeom>
          <a:ln>
            <a:noFill/>
          </a:ln>
        </p:spPr>
        <p:style>
          <a:lnRef idx="2">
            <a:schemeClr val="accent2"/>
          </a:lnRef>
          <a:fillRef idx="1002">
            <a:schemeClr val="dk2"/>
          </a:fillRef>
          <a:effectRef idx="0">
            <a:schemeClr val="accent2"/>
          </a:effectRef>
          <a:fontRef idx="minor">
            <a:schemeClr val="dk1"/>
          </a:fontRef>
        </p:style>
        <p:txBody>
          <a:bodyPr wrap="square" rtlCol="0" anchor="ctr">
            <a:noAutofit/>
          </a:bodyPr>
          <a:lstStyle/>
          <a:p>
            <a:pPr algn="ctr"/>
            <a:endParaRPr lang="en-US"/>
          </a:p>
        </p:txBody>
      </p:sp>
      <p:sp useBgFill="1">
        <p:nvSpPr>
          <p:cNvPr id="15" name="Snip Single Corner Rectangle 17">
            <a:extLst>
              <a:ext uri="{FF2B5EF4-FFF2-40B4-BE49-F238E27FC236}">
                <a16:creationId xmlns:a16="http://schemas.microsoft.com/office/drawing/2014/main" id="{1FF88480-2CF1-4C54-8CE3-2CA9CD9FF8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DE2BC8FB-A590-5AF1-A449-17B5125BD31A}"/>
              </a:ext>
            </a:extLst>
          </p:cNvPr>
          <p:cNvSpPr txBox="1"/>
          <p:nvPr/>
        </p:nvSpPr>
        <p:spPr>
          <a:xfrm>
            <a:off x="693639" y="5350933"/>
            <a:ext cx="8534400" cy="1507067"/>
          </a:xfrm>
          <a:prstGeom prst="rect">
            <a:avLst/>
          </a:prstGeom>
        </p:spPr>
        <p:txBody>
          <a:bodyPr vert="horz" lIns="91440" tIns="45720" rIns="91440" bIns="45720" rtlCol="0" anchor="ctr">
            <a:normAutofit/>
          </a:bodyPr>
          <a:lstStyle/>
          <a:p>
            <a:pPr>
              <a:spcBef>
                <a:spcPct val="0"/>
              </a:spcBef>
              <a:spcAft>
                <a:spcPts val="600"/>
              </a:spcAft>
            </a:pPr>
            <a:r>
              <a:rPr lang="en-US" sz="4000" b="1" cap="all" dirty="0">
                <a:ln w="3175" cmpd="sng">
                  <a:noFill/>
                </a:ln>
                <a:solidFill>
                  <a:schemeClr val="tx2"/>
                </a:solidFill>
                <a:latin typeface="+mj-lt"/>
                <a:ea typeface="+mj-ea"/>
                <a:cs typeface="+mj-cs"/>
              </a:rPr>
              <a:t>Lessons Learned</a:t>
            </a:r>
          </a:p>
        </p:txBody>
      </p:sp>
      <p:sp>
        <p:nvSpPr>
          <p:cNvPr id="8" name="TextBox 7">
            <a:extLst>
              <a:ext uri="{FF2B5EF4-FFF2-40B4-BE49-F238E27FC236}">
                <a16:creationId xmlns:a16="http://schemas.microsoft.com/office/drawing/2014/main" id="{691F3B2B-0A5A-C333-FD67-DD523A35951B}"/>
              </a:ext>
            </a:extLst>
          </p:cNvPr>
          <p:cNvSpPr txBox="1"/>
          <p:nvPr/>
        </p:nvSpPr>
        <p:spPr>
          <a:xfrm>
            <a:off x="684212" y="1"/>
            <a:ext cx="8534400" cy="6146276"/>
          </a:xfrm>
          <a:prstGeom prst="rect">
            <a:avLst/>
          </a:prstGeom>
        </p:spPr>
        <p:txBody>
          <a:bodyPr vert="horz" lIns="91440" tIns="45720" rIns="91440" bIns="45720" rtlCol="0" anchor="ctr">
            <a:noAutofit/>
          </a:bodyPr>
          <a:lstStyle/>
          <a:p>
            <a:pPr marL="0" marR="0" lvl="0" indent="0" fontAlgn="base">
              <a:lnSpc>
                <a:spcPct val="90000"/>
              </a:lnSpc>
              <a:spcBef>
                <a:spcPct val="20000"/>
              </a:spcBef>
              <a:spcAft>
                <a:spcPts val="600"/>
              </a:spcAft>
              <a:buClr>
                <a:schemeClr val="tx1"/>
              </a:buClr>
              <a:buSzPct val="80000"/>
              <a:buFont typeface="Wingdings 3" panose="05040102010807070707" pitchFamily="18" charset="2"/>
              <a:buChar char=""/>
              <a:tabLst/>
            </a:pPr>
            <a:r>
              <a:rPr kumimoji="0" lang="en-US" altLang="en-US" sz="2000" b="1" i="0" u="none" strike="noStrike" normalizeH="0" baseline="0" dirty="0">
                <a:ln>
                  <a:noFill/>
                </a:ln>
              </a:rPr>
              <a:t>Key Takeaways from the Project:</a:t>
            </a:r>
            <a:endParaRPr kumimoji="0" lang="en-US" altLang="en-US" sz="2000" b="0" i="0" u="none" strike="noStrike" normalizeH="0" baseline="0" dirty="0">
              <a:ln>
                <a:noFill/>
              </a:ln>
            </a:endParaRPr>
          </a:p>
          <a:p>
            <a:pPr lvl="1" fontAlgn="base">
              <a:lnSpc>
                <a:spcPct val="90000"/>
              </a:lnSpc>
              <a:spcBef>
                <a:spcPct val="20000"/>
              </a:spcBef>
              <a:spcAft>
                <a:spcPts val="600"/>
              </a:spcAft>
              <a:buClr>
                <a:schemeClr val="tx1"/>
              </a:buClr>
              <a:buSzPct val="80000"/>
              <a:buFont typeface="Wingdings 3" panose="05040102010807070707" pitchFamily="18" charset="2"/>
              <a:buChar char=""/>
            </a:pPr>
            <a:r>
              <a:rPr kumimoji="0" lang="en-US" altLang="en-US" sz="2000" b="0" i="0" u="none" strike="noStrike" normalizeH="0" baseline="0" dirty="0">
                <a:ln>
                  <a:noFill/>
                </a:ln>
              </a:rPr>
              <a:t>Importance of clear communication and teamwork.</a:t>
            </a:r>
          </a:p>
          <a:p>
            <a:pPr lvl="1" fontAlgn="base">
              <a:lnSpc>
                <a:spcPct val="90000"/>
              </a:lnSpc>
              <a:spcBef>
                <a:spcPct val="20000"/>
              </a:spcBef>
              <a:spcAft>
                <a:spcPts val="600"/>
              </a:spcAft>
              <a:buClr>
                <a:schemeClr val="tx1"/>
              </a:buClr>
              <a:buSzPct val="80000"/>
              <a:buFont typeface="Wingdings 3" panose="05040102010807070707" pitchFamily="18" charset="2"/>
              <a:buChar char=""/>
            </a:pPr>
            <a:r>
              <a:rPr kumimoji="0" lang="en-US" altLang="en-US" sz="2000" b="0" i="0" u="none" strike="noStrike" normalizeH="0" baseline="0" dirty="0">
                <a:ln>
                  <a:noFill/>
                </a:ln>
              </a:rPr>
              <a:t>Value of continuous integration and deployment (CI/CD) practices.</a:t>
            </a:r>
          </a:p>
          <a:p>
            <a:pPr lvl="1" fontAlgn="base">
              <a:lnSpc>
                <a:spcPct val="90000"/>
              </a:lnSpc>
              <a:spcBef>
                <a:spcPct val="20000"/>
              </a:spcBef>
              <a:spcAft>
                <a:spcPts val="600"/>
              </a:spcAft>
              <a:buClr>
                <a:schemeClr val="tx1"/>
              </a:buClr>
              <a:buSzPct val="80000"/>
              <a:buFont typeface="Wingdings 3" panose="05040102010807070707" pitchFamily="18" charset="2"/>
              <a:buChar char=""/>
            </a:pPr>
            <a:endParaRPr kumimoji="0" lang="en-US" altLang="en-US" sz="2000" b="0" i="0" u="none" strike="noStrike" normalizeH="0" baseline="0" dirty="0">
              <a:ln>
                <a:noFill/>
              </a:ln>
            </a:endParaRPr>
          </a:p>
          <a:p>
            <a:pPr marL="0" marR="0" lvl="0" indent="0" fontAlgn="base">
              <a:lnSpc>
                <a:spcPct val="90000"/>
              </a:lnSpc>
              <a:spcBef>
                <a:spcPct val="20000"/>
              </a:spcBef>
              <a:spcAft>
                <a:spcPts val="600"/>
              </a:spcAft>
              <a:buClr>
                <a:schemeClr val="tx1"/>
              </a:buClr>
              <a:buSzPct val="80000"/>
              <a:buFont typeface="Wingdings 3" panose="05040102010807070707" pitchFamily="18" charset="2"/>
              <a:buChar char=""/>
              <a:tabLst/>
            </a:pPr>
            <a:r>
              <a:rPr kumimoji="0" lang="en-US" altLang="en-US" sz="2000" b="1" i="0" u="none" strike="noStrike" normalizeH="0" baseline="0" dirty="0">
                <a:ln>
                  <a:noFill/>
                </a:ln>
              </a:rPr>
              <a:t>Lessons Learned During the Development Process:</a:t>
            </a:r>
            <a:endParaRPr kumimoji="0" lang="en-US" altLang="en-US" sz="2000" b="0" i="0" u="none" strike="noStrike" normalizeH="0" baseline="0" dirty="0">
              <a:ln>
                <a:noFill/>
              </a:ln>
            </a:endParaRPr>
          </a:p>
          <a:p>
            <a:pPr lvl="1" fontAlgn="base">
              <a:lnSpc>
                <a:spcPct val="90000"/>
              </a:lnSpc>
              <a:spcBef>
                <a:spcPct val="20000"/>
              </a:spcBef>
              <a:spcAft>
                <a:spcPts val="600"/>
              </a:spcAft>
              <a:buClr>
                <a:schemeClr val="tx1"/>
              </a:buClr>
              <a:buSzPct val="80000"/>
              <a:buFont typeface="Wingdings 3" panose="05040102010807070707" pitchFamily="18" charset="2"/>
              <a:buChar char=""/>
            </a:pPr>
            <a:r>
              <a:rPr kumimoji="0" lang="en-US" altLang="en-US" sz="2000" b="1" i="0" u="none" strike="noStrike" normalizeH="0" baseline="0" dirty="0">
                <a:ln>
                  <a:noFill/>
                </a:ln>
              </a:rPr>
              <a:t>Technical Skills:</a:t>
            </a:r>
            <a:endParaRPr kumimoji="0" lang="en-US" altLang="en-US" sz="2000" b="0" i="0" u="none" strike="noStrike" normalizeH="0" baseline="0" dirty="0">
              <a:ln>
                <a:noFill/>
              </a:ln>
            </a:endParaRPr>
          </a:p>
          <a:p>
            <a:pPr lvl="2" fontAlgn="base">
              <a:lnSpc>
                <a:spcPct val="90000"/>
              </a:lnSpc>
              <a:spcBef>
                <a:spcPct val="20000"/>
              </a:spcBef>
              <a:spcAft>
                <a:spcPts val="600"/>
              </a:spcAft>
              <a:buClr>
                <a:schemeClr val="tx1"/>
              </a:buClr>
              <a:buSzPct val="80000"/>
              <a:buFont typeface="Wingdings 3" panose="05040102010807070707" pitchFamily="18" charset="2"/>
              <a:buChar char=""/>
            </a:pPr>
            <a:r>
              <a:rPr kumimoji="0" lang="en-US" altLang="en-US" sz="2000" b="0" i="0" u="none" strike="noStrike" normalizeH="0" baseline="0" dirty="0">
                <a:ln>
                  <a:noFill/>
                </a:ln>
              </a:rPr>
              <a:t>Enhanced knowledge of Django, React, and Flutter.</a:t>
            </a:r>
          </a:p>
          <a:p>
            <a:pPr lvl="2" fontAlgn="base">
              <a:lnSpc>
                <a:spcPct val="90000"/>
              </a:lnSpc>
              <a:spcBef>
                <a:spcPct val="20000"/>
              </a:spcBef>
              <a:spcAft>
                <a:spcPts val="600"/>
              </a:spcAft>
              <a:buClr>
                <a:schemeClr val="tx1"/>
              </a:buClr>
              <a:buSzPct val="80000"/>
              <a:buFont typeface="Wingdings 3" panose="05040102010807070707" pitchFamily="18" charset="2"/>
              <a:buChar char=""/>
            </a:pPr>
            <a:r>
              <a:rPr kumimoji="0" lang="en-US" altLang="en-US" sz="2000" b="0" i="0" u="none" strike="noStrike" normalizeH="0" baseline="0" dirty="0">
                <a:ln>
                  <a:noFill/>
                </a:ln>
              </a:rPr>
              <a:t>Gained experience in implementing security best practices.</a:t>
            </a:r>
          </a:p>
          <a:p>
            <a:pPr lvl="1" fontAlgn="base">
              <a:lnSpc>
                <a:spcPct val="90000"/>
              </a:lnSpc>
              <a:spcBef>
                <a:spcPct val="20000"/>
              </a:spcBef>
              <a:spcAft>
                <a:spcPts val="600"/>
              </a:spcAft>
              <a:buClr>
                <a:schemeClr val="tx1"/>
              </a:buClr>
              <a:buSzPct val="80000"/>
              <a:buFont typeface="Wingdings 3" panose="05040102010807070707" pitchFamily="18" charset="2"/>
              <a:buChar char=""/>
            </a:pPr>
            <a:r>
              <a:rPr kumimoji="0" lang="en-US" altLang="en-US" sz="2000" b="1" i="0" u="none" strike="noStrike" normalizeH="0" baseline="0" dirty="0">
                <a:ln>
                  <a:noFill/>
                </a:ln>
              </a:rPr>
              <a:t>Problem-Solving:</a:t>
            </a:r>
            <a:endParaRPr kumimoji="0" lang="en-US" altLang="en-US" sz="2000" b="0" i="0" u="none" strike="noStrike" normalizeH="0" baseline="0" dirty="0">
              <a:ln>
                <a:noFill/>
              </a:ln>
            </a:endParaRPr>
          </a:p>
          <a:p>
            <a:pPr lvl="2" fontAlgn="base">
              <a:lnSpc>
                <a:spcPct val="90000"/>
              </a:lnSpc>
              <a:spcBef>
                <a:spcPct val="20000"/>
              </a:spcBef>
              <a:spcAft>
                <a:spcPts val="600"/>
              </a:spcAft>
              <a:buClr>
                <a:schemeClr val="tx1"/>
              </a:buClr>
              <a:buSzPct val="80000"/>
              <a:buFont typeface="Wingdings 3" panose="05040102010807070707" pitchFamily="18" charset="2"/>
              <a:buChar char=""/>
            </a:pPr>
            <a:r>
              <a:rPr kumimoji="0" lang="en-US" altLang="en-US" sz="2000" b="0" i="0" u="none" strike="noStrike" normalizeH="0" baseline="0" dirty="0">
                <a:ln>
                  <a:noFill/>
                </a:ln>
              </a:rPr>
              <a:t>Developing effective solutions for unexpected challenges.</a:t>
            </a:r>
          </a:p>
          <a:p>
            <a:pPr lvl="2" fontAlgn="base">
              <a:lnSpc>
                <a:spcPct val="90000"/>
              </a:lnSpc>
              <a:spcBef>
                <a:spcPct val="20000"/>
              </a:spcBef>
              <a:spcAft>
                <a:spcPts val="600"/>
              </a:spcAft>
              <a:buClr>
                <a:schemeClr val="tx1"/>
              </a:buClr>
              <a:buSzPct val="80000"/>
              <a:buFont typeface="Wingdings 3" panose="05040102010807070707" pitchFamily="18" charset="2"/>
              <a:buChar char=""/>
            </a:pPr>
            <a:r>
              <a:rPr kumimoji="0" lang="en-US" altLang="en-US" sz="2000" b="0" i="0" u="none" strike="noStrike" normalizeH="0" baseline="0" dirty="0">
                <a:ln>
                  <a:noFill/>
                </a:ln>
              </a:rPr>
              <a:t>Learning from mistakes and adapting quickly to changes.</a:t>
            </a:r>
          </a:p>
          <a:p>
            <a:pPr marL="0" marR="0" lvl="0" indent="0" fontAlgn="base">
              <a:lnSpc>
                <a:spcPct val="90000"/>
              </a:lnSpc>
              <a:spcBef>
                <a:spcPct val="20000"/>
              </a:spcBef>
              <a:spcAft>
                <a:spcPts val="600"/>
              </a:spcAft>
              <a:buClr>
                <a:schemeClr val="tx1"/>
              </a:buClr>
              <a:buSzPct val="80000"/>
              <a:buFont typeface="Wingdings 3" panose="05040102010807070707" pitchFamily="18" charset="2"/>
              <a:buChar char=""/>
              <a:tabLst/>
            </a:pPr>
            <a:endParaRPr kumimoji="0" lang="en-US" altLang="en-US" sz="2000" b="0" i="0" u="none" strike="noStrike" normalizeH="0" baseline="0" dirty="0">
              <a:ln>
                <a:noFill/>
              </a:ln>
            </a:endParaRPr>
          </a:p>
        </p:txBody>
      </p:sp>
    </p:spTree>
    <p:extLst>
      <p:ext uri="{BB962C8B-B14F-4D97-AF65-F5344CB8AC3E}">
        <p14:creationId xmlns:p14="http://schemas.microsoft.com/office/powerpoint/2010/main" val="603841510"/>
      </p:ext>
    </p:extLst>
  </p:cSld>
  <p:clrMapOvr>
    <a:overrideClrMapping bg1="lt1" tx1="dk1" bg2="lt2" tx2="dk2" accent1="accent1" accent2="accent2" accent3="accent3" accent4="accent4" accent5="accent5" accent6="accent6" hlink="hlink" folHlink="folHlink"/>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8F1EF17D-1B70-428C-8A8A-A2C5B390E1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25" name="Straight Connector 24">
              <a:extLst>
                <a:ext uri="{FF2B5EF4-FFF2-40B4-BE49-F238E27FC236}">
                  <a16:creationId xmlns:a16="http://schemas.microsoft.com/office/drawing/2014/main" id="{12FAEDF3-CEC8-4BF6-8EA7-4079C47183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98DB8F4-CD77-4FCC-8544-ADE8B478C1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2202DFE-039D-48E4-8536-FA30F24894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1F05E26-510E-4164-83C7-28E4FE9D7E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E632161A-50D4-4D96-887A-98FC92093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41" name="Rectangle 40">
            <a:extLst>
              <a:ext uri="{FF2B5EF4-FFF2-40B4-BE49-F238E27FC236}">
                <a16:creationId xmlns:a16="http://schemas.microsoft.com/office/drawing/2014/main" id="{B9403C7F-76AE-4587-92A2-D4E41EBE68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3978579" y="4487332"/>
            <a:ext cx="5627158" cy="1507067"/>
          </a:xfrm>
          <a:prstGeom prst="rect">
            <a:avLst/>
          </a:prstGeom>
        </p:spPr>
        <p:txBody>
          <a:bodyPr vert="horz" lIns="91440" tIns="45720" rIns="91440" bIns="45720" rtlCol="0" anchor="ctr">
            <a:normAutofit/>
          </a:bodyPr>
          <a:lstStyle/>
          <a:p>
            <a:pPr>
              <a:spcBef>
                <a:spcPct val="0"/>
              </a:spcBef>
              <a:spcAft>
                <a:spcPts val="600"/>
              </a:spcAft>
            </a:pPr>
            <a:r>
              <a:rPr lang="en-US" sz="3600" b="1" cap="all">
                <a:ln w="3175" cmpd="sng">
                  <a:noFill/>
                </a:ln>
                <a:latin typeface="+mj-lt"/>
                <a:ea typeface="+mj-ea"/>
                <a:cs typeface="+mj-cs"/>
              </a:rPr>
              <a:t>Acknowledgements</a:t>
            </a:r>
          </a:p>
        </p:txBody>
      </p:sp>
      <p:pic>
        <p:nvPicPr>
          <p:cNvPr id="42" name="Picture 41">
            <a:extLst>
              <a:ext uri="{FF2B5EF4-FFF2-40B4-BE49-F238E27FC236}">
                <a16:creationId xmlns:a16="http://schemas.microsoft.com/office/drawing/2014/main" id="{3189C681-1A3E-1CA7-E40E-036AB905A73F}"/>
              </a:ext>
            </a:extLst>
          </p:cNvPr>
          <p:cNvPicPr>
            <a:picLocks noChangeAspect="1"/>
          </p:cNvPicPr>
          <p:nvPr/>
        </p:nvPicPr>
        <p:blipFill rotWithShape="1">
          <a:blip r:embed="rId2"/>
          <a:srcRect l="37394" r="26734" b="1"/>
          <a:stretch/>
        </p:blipFill>
        <p:spPr>
          <a:xfrm>
            <a:off x="831" y="10"/>
            <a:ext cx="3502025" cy="6857990"/>
          </a:xfrm>
          <a:prstGeom prst="rect">
            <a:avLst/>
          </a:prstGeom>
          <a:effectLst>
            <a:innerShdw blurRad="57150" dist="38100" dir="14460000">
              <a:prstClr val="black">
                <a:alpha val="70000"/>
              </a:prstClr>
            </a:innerShdw>
          </a:effectLst>
        </p:spPr>
      </p:pic>
      <p:sp>
        <p:nvSpPr>
          <p:cNvPr id="3" name="TextBox 2">
            <a:extLst>
              <a:ext uri="{FF2B5EF4-FFF2-40B4-BE49-F238E27FC236}">
                <a16:creationId xmlns:a16="http://schemas.microsoft.com/office/drawing/2014/main" id="{C0FC02F0-92E1-9B96-7A7D-08A54E14346F}"/>
              </a:ext>
            </a:extLst>
          </p:cNvPr>
          <p:cNvSpPr txBox="1"/>
          <p:nvPr/>
        </p:nvSpPr>
        <p:spPr>
          <a:xfrm>
            <a:off x="3903465" y="452487"/>
            <a:ext cx="7380419" cy="5062194"/>
          </a:xfrm>
          <a:prstGeom prst="rect">
            <a:avLst/>
          </a:prstGeom>
        </p:spPr>
        <p:txBody>
          <a:bodyPr vert="horz" lIns="91440" tIns="45720" rIns="91440" bIns="45720" rtlCol="0" anchor="ctr">
            <a:normAutofit/>
          </a:bodyPr>
          <a:lstStyle/>
          <a:p>
            <a:pPr>
              <a:spcBef>
                <a:spcPct val="20000"/>
              </a:spcBef>
              <a:spcAft>
                <a:spcPts val="600"/>
              </a:spcAft>
              <a:buClr>
                <a:schemeClr val="tx1"/>
              </a:buClr>
              <a:buSzPct val="80000"/>
              <a:buFont typeface="Wingdings 3" panose="05040102010807070707" pitchFamily="18" charset="2"/>
              <a:buChar char=""/>
            </a:pPr>
            <a:r>
              <a:rPr lang="en-US" sz="2400" b="1" dirty="0">
                <a:solidFill>
                  <a:schemeClr val="bg2">
                    <a:lumMod val="75000"/>
                  </a:schemeClr>
                </a:solidFill>
              </a:rPr>
              <a:t>Thank Everyone Who Contributed to the Project:</a:t>
            </a:r>
          </a:p>
          <a:p>
            <a:pPr>
              <a:spcBef>
                <a:spcPct val="20000"/>
              </a:spcBef>
              <a:spcAft>
                <a:spcPts val="600"/>
              </a:spcAft>
              <a:buClr>
                <a:schemeClr val="tx1"/>
              </a:buClr>
              <a:buSzPct val="80000"/>
              <a:buFont typeface="Wingdings 3" panose="05040102010807070707" pitchFamily="18" charset="2"/>
              <a:buChar char=""/>
            </a:pPr>
            <a:endParaRPr lang="en-US" sz="2400" b="1" dirty="0">
              <a:solidFill>
                <a:schemeClr val="bg2">
                  <a:lumMod val="75000"/>
                </a:schemeClr>
              </a:solidFill>
            </a:endParaRPr>
          </a:p>
          <a:p>
            <a:pPr lvl="1">
              <a:spcBef>
                <a:spcPct val="20000"/>
              </a:spcBef>
              <a:spcAft>
                <a:spcPts val="600"/>
              </a:spcAft>
              <a:buClr>
                <a:schemeClr val="tx1"/>
              </a:buClr>
              <a:buSzPct val="80000"/>
              <a:buFont typeface="Wingdings 3" panose="05040102010807070707" pitchFamily="18" charset="2"/>
              <a:buChar char=""/>
            </a:pPr>
            <a:r>
              <a:rPr lang="en-US" sz="2400" b="1" dirty="0">
                <a:solidFill>
                  <a:schemeClr val="bg2">
                    <a:lumMod val="75000"/>
                  </a:schemeClr>
                </a:solidFill>
              </a:rPr>
              <a:t>Supervisors:</a:t>
            </a:r>
            <a:endParaRPr lang="en-US" sz="2400" dirty="0">
              <a:solidFill>
                <a:schemeClr val="bg2">
                  <a:lumMod val="75000"/>
                </a:schemeClr>
              </a:solidFill>
            </a:endParaRPr>
          </a:p>
          <a:p>
            <a:pPr marL="1200150" lvl="2" indent="-285750">
              <a:spcBef>
                <a:spcPct val="20000"/>
              </a:spcBef>
              <a:spcAft>
                <a:spcPts val="600"/>
              </a:spcAft>
              <a:buClr>
                <a:schemeClr val="tx1"/>
              </a:buClr>
              <a:buSzPct val="80000"/>
              <a:buFont typeface="Wingdings 3" panose="05040102010807070707" pitchFamily="18" charset="2"/>
              <a:buChar char=""/>
            </a:pPr>
            <a:r>
              <a:rPr lang="en-US" sz="2400" b="1" dirty="0">
                <a:solidFill>
                  <a:schemeClr val="bg2">
                    <a:lumMod val="75000"/>
                  </a:schemeClr>
                </a:solidFill>
              </a:rPr>
              <a:t>Dr. Mohamed </a:t>
            </a:r>
            <a:r>
              <a:rPr lang="en-US" sz="2400" b="1" dirty="0" err="1">
                <a:solidFill>
                  <a:schemeClr val="bg2">
                    <a:lumMod val="75000"/>
                  </a:schemeClr>
                </a:solidFill>
              </a:rPr>
              <a:t>Elsharkawey</a:t>
            </a:r>
            <a:r>
              <a:rPr lang="en-US" sz="2400" b="1" dirty="0">
                <a:solidFill>
                  <a:schemeClr val="bg2">
                    <a:lumMod val="75000"/>
                  </a:schemeClr>
                </a:solidFill>
              </a:rPr>
              <a:t> </a:t>
            </a:r>
            <a:r>
              <a:rPr lang="en-US" sz="2400" dirty="0">
                <a:solidFill>
                  <a:schemeClr val="bg2">
                    <a:lumMod val="75000"/>
                  </a:schemeClr>
                </a:solidFill>
              </a:rPr>
              <a:t>For providing guidance and support throughout the project.</a:t>
            </a:r>
          </a:p>
          <a:p>
            <a:pPr marL="1200150" lvl="2" indent="-285750">
              <a:spcBef>
                <a:spcPct val="20000"/>
              </a:spcBef>
              <a:spcAft>
                <a:spcPts val="600"/>
              </a:spcAft>
              <a:buClr>
                <a:schemeClr val="tx1"/>
              </a:buClr>
              <a:buSzPct val="80000"/>
              <a:buFont typeface="Wingdings 3" panose="05040102010807070707" pitchFamily="18" charset="2"/>
              <a:buChar char=""/>
            </a:pPr>
            <a:r>
              <a:rPr lang="en-US" sz="2400" b="1" dirty="0">
                <a:solidFill>
                  <a:schemeClr val="bg2">
                    <a:lumMod val="75000"/>
                  </a:schemeClr>
                </a:solidFill>
              </a:rPr>
              <a:t>Dr. </a:t>
            </a:r>
            <a:r>
              <a:rPr lang="en-US" sz="2400" b="1" dirty="0" err="1">
                <a:solidFill>
                  <a:schemeClr val="bg2">
                    <a:lumMod val="75000"/>
                  </a:schemeClr>
                </a:solidFill>
              </a:rPr>
              <a:t>Haidy</a:t>
            </a:r>
            <a:r>
              <a:rPr lang="en-US" sz="2400" b="1" dirty="0">
                <a:solidFill>
                  <a:schemeClr val="bg2">
                    <a:lumMod val="75000"/>
                  </a:schemeClr>
                </a:solidFill>
              </a:rPr>
              <a:t> Saeed </a:t>
            </a:r>
            <a:r>
              <a:rPr lang="en-US" sz="2400" dirty="0">
                <a:solidFill>
                  <a:schemeClr val="bg2">
                    <a:lumMod val="75000"/>
                  </a:schemeClr>
                </a:solidFill>
              </a:rPr>
              <a:t>For valuable feedback and insights.</a:t>
            </a:r>
          </a:p>
          <a:p>
            <a:pPr lvl="1">
              <a:spcBef>
                <a:spcPct val="20000"/>
              </a:spcBef>
              <a:spcAft>
                <a:spcPts val="600"/>
              </a:spcAft>
              <a:buClr>
                <a:schemeClr val="tx1"/>
              </a:buClr>
              <a:buSzPct val="80000"/>
              <a:buFont typeface="Wingdings 3" panose="05040102010807070707" pitchFamily="18" charset="2"/>
              <a:buChar char=""/>
            </a:pPr>
            <a:endParaRPr lang="en-US" b="1" dirty="0">
              <a:solidFill>
                <a:schemeClr val="bg2">
                  <a:lumMod val="75000"/>
                </a:schemeClr>
              </a:solidFill>
            </a:endParaRPr>
          </a:p>
          <a:p>
            <a:pPr lvl="1">
              <a:spcBef>
                <a:spcPct val="20000"/>
              </a:spcBef>
              <a:spcAft>
                <a:spcPts val="600"/>
              </a:spcAft>
              <a:buClr>
                <a:schemeClr val="tx1"/>
              </a:buClr>
              <a:buSzPct val="80000"/>
              <a:buFont typeface="Wingdings 3" panose="05040102010807070707" pitchFamily="18" charset="2"/>
              <a:buChar char=""/>
            </a:pPr>
            <a:endParaRPr lang="en-US" dirty="0">
              <a:solidFill>
                <a:schemeClr val="bg2">
                  <a:lumMod val="75000"/>
                </a:schemeClr>
              </a:solidFill>
            </a:endParaRPr>
          </a:p>
        </p:txBody>
      </p:sp>
      <p:grpSp>
        <p:nvGrpSpPr>
          <p:cNvPr id="43" name="Group 42">
            <a:extLst>
              <a:ext uri="{FF2B5EF4-FFF2-40B4-BE49-F238E27FC236}">
                <a16:creationId xmlns:a16="http://schemas.microsoft.com/office/drawing/2014/main" id="{D6C71778-3DDA-4748-AEBB-2A4B75016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34" name="Straight Connector 33">
              <a:extLst>
                <a:ext uri="{FF2B5EF4-FFF2-40B4-BE49-F238E27FC236}">
                  <a16:creationId xmlns:a16="http://schemas.microsoft.com/office/drawing/2014/main" id="{BA1F5C7D-5183-424E-BD72-BBFC59C5A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48F76E-D8DE-4826-901B-4E4090240E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FAE84420-E672-4A16-8384-42BDDC4A9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44D91EB-FA8D-4FD3-88F8-053F9962BD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756B711F-46BD-4789-926C-CF2F01F71D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149742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4364319" y="453679"/>
            <a:ext cx="3209499" cy="646331"/>
          </a:xfrm>
          <a:prstGeom prst="rect">
            <a:avLst/>
          </a:prstGeom>
          <a:noFill/>
        </p:spPr>
        <p:txBody>
          <a:bodyPr wrap="square" rtlCol="0">
            <a:spAutoFit/>
          </a:bodyPr>
          <a:lstStyle/>
          <a:p>
            <a:r>
              <a:rPr lang="en-US" sz="3600" b="1" cap="all" dirty="0">
                <a:ln w="3175" cmpd="sng">
                  <a:noFill/>
                </a:ln>
                <a:latin typeface="+mj-lt"/>
                <a:ea typeface="+mj-ea"/>
                <a:cs typeface="+mj-cs"/>
              </a:rPr>
              <a:t>Objectives</a:t>
            </a:r>
          </a:p>
        </p:txBody>
      </p:sp>
      <p:sp>
        <p:nvSpPr>
          <p:cNvPr id="19" name="TextBox 18">
            <a:extLst>
              <a:ext uri="{FF2B5EF4-FFF2-40B4-BE49-F238E27FC236}">
                <a16:creationId xmlns:a16="http://schemas.microsoft.com/office/drawing/2014/main" id="{812B2957-317E-72BA-001F-91CC5797A72F}"/>
              </a:ext>
            </a:extLst>
          </p:cNvPr>
          <p:cNvSpPr txBox="1"/>
          <p:nvPr/>
        </p:nvSpPr>
        <p:spPr>
          <a:xfrm>
            <a:off x="1077362" y="2055136"/>
            <a:ext cx="10529180" cy="1938992"/>
          </a:xfrm>
          <a:prstGeom prst="rect">
            <a:avLst/>
          </a:prstGeom>
          <a:noFill/>
        </p:spPr>
        <p:txBody>
          <a:bodyPr wrap="square" rtlCol="0">
            <a:spAutoFit/>
          </a:bodyPr>
          <a:lstStyle/>
          <a:p>
            <a:r>
              <a:rPr lang="en-US" sz="2400" b="1" dirty="0"/>
              <a:t>Key Objectives:</a:t>
            </a:r>
          </a:p>
          <a:p>
            <a:pPr marL="914400" lvl="1" indent="-457200">
              <a:buFont typeface="+mj-lt"/>
              <a:buAutoNum type="arabicPeriod"/>
            </a:pPr>
            <a:r>
              <a:rPr lang="en-US" sz="2400" dirty="0"/>
              <a:t>Create a user-friendly platform for renting apartments.</a:t>
            </a:r>
          </a:p>
          <a:p>
            <a:pPr marL="914400" lvl="1" indent="-457200">
              <a:buFont typeface="+mj-lt"/>
              <a:buAutoNum type="arabicPeriod"/>
            </a:pPr>
            <a:r>
              <a:rPr lang="en-US" sz="2400" dirty="0"/>
              <a:t>Implement efficient search and filter functionalities.</a:t>
            </a:r>
          </a:p>
          <a:p>
            <a:pPr marL="914400" lvl="1" indent="-457200">
              <a:buFont typeface="+mj-lt"/>
              <a:buAutoNum type="arabicPeriod"/>
            </a:pPr>
            <a:r>
              <a:rPr lang="en-US" sz="2400" dirty="0"/>
              <a:t>Enable seamless communication between renters and owners.</a:t>
            </a:r>
          </a:p>
          <a:p>
            <a:pPr marL="914400" lvl="1" indent="-457200">
              <a:buFont typeface="+mj-lt"/>
              <a:buAutoNum type="arabicPeriod"/>
            </a:pPr>
            <a:r>
              <a:rPr lang="en-US" sz="2400" dirty="0"/>
              <a:t>Ensure secure and reliable transactions.</a:t>
            </a:r>
          </a:p>
        </p:txBody>
      </p:sp>
    </p:spTree>
    <p:extLst>
      <p:ext uri="{BB962C8B-B14F-4D97-AF65-F5344CB8AC3E}">
        <p14:creationId xmlns:p14="http://schemas.microsoft.com/office/powerpoint/2010/main" val="290179829"/>
      </p:ext>
    </p:extLst>
  </p:cSld>
  <p:clrMapOvr>
    <a:overrideClrMapping bg1="lt1" tx1="dk1" bg2="lt2" tx2="dk2" accent1="accent1" accent2="accent2" accent3="accent3" accent4="accent4" accent5="accent5" accent6="accent6" hlink="hlink" folHlink="folHlink"/>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showMasterSp="0">
  <p:cSld>
    <p:bg>
      <p:bgPr>
        <a:pattFill prst="pct70">
          <a:fgClr>
            <a:schemeClr val="bg2"/>
          </a:fgClr>
          <a:bgClr>
            <a:schemeClr val="bg1"/>
          </a:bgClr>
        </a:patt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2BC8FB-A590-5AF1-A449-17B5125BD31A}"/>
              </a:ext>
            </a:extLst>
          </p:cNvPr>
          <p:cNvSpPr txBox="1"/>
          <p:nvPr/>
        </p:nvSpPr>
        <p:spPr>
          <a:xfrm>
            <a:off x="4015528" y="397118"/>
            <a:ext cx="3717499" cy="646331"/>
          </a:xfrm>
          <a:prstGeom prst="rect">
            <a:avLst/>
          </a:prstGeom>
          <a:noFill/>
        </p:spPr>
        <p:txBody>
          <a:bodyPr wrap="square" rtlCol="0">
            <a:spAutoFit/>
          </a:bodyPr>
          <a:lstStyle/>
          <a:p>
            <a:r>
              <a:rPr lang="en-US" sz="3600" b="1" cap="all" dirty="0">
                <a:ln w="3175" cmpd="sng">
                  <a:noFill/>
                </a:ln>
                <a:latin typeface="+mj-lt"/>
                <a:ea typeface="+mj-ea"/>
                <a:cs typeface="+mj-cs"/>
              </a:rPr>
              <a:t>Project Scope</a:t>
            </a:r>
          </a:p>
        </p:txBody>
      </p:sp>
      <p:sp>
        <p:nvSpPr>
          <p:cNvPr id="8" name="TextBox 7">
            <a:extLst>
              <a:ext uri="{FF2B5EF4-FFF2-40B4-BE49-F238E27FC236}">
                <a16:creationId xmlns:a16="http://schemas.microsoft.com/office/drawing/2014/main" id="{691F3B2B-0A5A-C333-FD67-DD523A35951B}"/>
              </a:ext>
            </a:extLst>
          </p:cNvPr>
          <p:cNvSpPr txBox="1"/>
          <p:nvPr/>
        </p:nvSpPr>
        <p:spPr>
          <a:xfrm>
            <a:off x="1983246" y="1234912"/>
            <a:ext cx="8263690" cy="4154984"/>
          </a:xfrm>
          <a:prstGeom prst="rect">
            <a:avLst/>
          </a:prstGeom>
          <a:noFill/>
        </p:spPr>
        <p:txBody>
          <a:bodyPr wrap="square" rtlCol="0">
            <a:spAutoFit/>
          </a:bodyPr>
          <a:lstStyle/>
          <a:p>
            <a:r>
              <a:rPr lang="en-US" sz="2400" b="1" dirty="0">
                <a:solidFill>
                  <a:schemeClr val="accent1">
                    <a:lumMod val="20000"/>
                    <a:lumOff val="80000"/>
                  </a:schemeClr>
                </a:solidFill>
              </a:rPr>
              <a:t>Included:</a:t>
            </a:r>
          </a:p>
          <a:p>
            <a:pPr marL="800100" lvl="1" indent="-342900">
              <a:buFont typeface="Arial" panose="020B0604020202020204" pitchFamily="34" charset="0"/>
              <a:buChar char="•"/>
            </a:pPr>
            <a:r>
              <a:rPr lang="en-US" sz="2400" b="1" dirty="0">
                <a:solidFill>
                  <a:schemeClr val="accent1">
                    <a:lumMod val="20000"/>
                    <a:lumOff val="80000"/>
                  </a:schemeClr>
                </a:solidFill>
              </a:rPr>
              <a:t>User registration and authentication.</a:t>
            </a:r>
          </a:p>
          <a:p>
            <a:pPr marL="800100" lvl="1" indent="-342900">
              <a:buFont typeface="Arial" panose="020B0604020202020204" pitchFamily="34" charset="0"/>
              <a:buChar char="•"/>
            </a:pPr>
            <a:r>
              <a:rPr lang="en-US" sz="2400" b="1" dirty="0">
                <a:solidFill>
                  <a:schemeClr val="accent1">
                    <a:lumMod val="20000"/>
                    <a:lumOff val="80000"/>
                  </a:schemeClr>
                </a:solidFill>
              </a:rPr>
              <a:t>Apartment listing and search functionalities.</a:t>
            </a:r>
          </a:p>
          <a:p>
            <a:pPr marL="800100" lvl="1" indent="-342900">
              <a:buFont typeface="Arial" panose="020B0604020202020204" pitchFamily="34" charset="0"/>
              <a:buChar char="•"/>
            </a:pPr>
            <a:r>
              <a:rPr lang="en-US" sz="2400" b="1" dirty="0">
                <a:solidFill>
                  <a:schemeClr val="accent1">
                    <a:lumMod val="20000"/>
                    <a:lumOff val="80000"/>
                  </a:schemeClr>
                </a:solidFill>
              </a:rPr>
              <a:t>Users can add apartments to </a:t>
            </a:r>
            <a:r>
              <a:rPr lang="en-US" sz="2400" b="1" dirty="0" err="1">
                <a:solidFill>
                  <a:schemeClr val="accent1">
                    <a:lumMod val="20000"/>
                    <a:lumOff val="80000"/>
                  </a:schemeClr>
                </a:solidFill>
              </a:rPr>
              <a:t>favourite</a:t>
            </a:r>
            <a:r>
              <a:rPr lang="en-US" sz="2400" b="1" dirty="0">
                <a:solidFill>
                  <a:schemeClr val="accent1">
                    <a:lumMod val="20000"/>
                    <a:lumOff val="80000"/>
                  </a:schemeClr>
                </a:solidFill>
              </a:rPr>
              <a:t>.</a:t>
            </a:r>
          </a:p>
          <a:p>
            <a:pPr marL="800100" lvl="1" indent="-342900">
              <a:buFont typeface="Arial" panose="020B0604020202020204" pitchFamily="34" charset="0"/>
              <a:buChar char="•"/>
            </a:pPr>
            <a:r>
              <a:rPr lang="en-US" sz="2400" b="1" dirty="0">
                <a:solidFill>
                  <a:schemeClr val="accent1">
                    <a:lumMod val="20000"/>
                    <a:lumOff val="80000"/>
                  </a:schemeClr>
                </a:solidFill>
              </a:rPr>
              <a:t>Admin dashboard for managing listings and users.</a:t>
            </a:r>
          </a:p>
          <a:p>
            <a:r>
              <a:rPr lang="en-US" sz="2400" b="1" dirty="0">
                <a:solidFill>
                  <a:schemeClr val="accent1">
                    <a:lumMod val="20000"/>
                    <a:lumOff val="80000"/>
                  </a:schemeClr>
                </a:solidFill>
              </a:rPr>
              <a:t> 	</a:t>
            </a:r>
          </a:p>
          <a:p>
            <a:r>
              <a:rPr lang="en-US" sz="2400" b="1" dirty="0">
                <a:solidFill>
                  <a:schemeClr val="accent1">
                    <a:lumMod val="20000"/>
                    <a:lumOff val="80000"/>
                  </a:schemeClr>
                </a:solidFill>
              </a:rPr>
              <a:t>Excluded:</a:t>
            </a:r>
          </a:p>
          <a:p>
            <a:pPr marL="742950" lvl="1" indent="-285750">
              <a:buFont typeface="Arial" panose="020B0604020202020204" pitchFamily="34" charset="0"/>
              <a:buChar char="•"/>
            </a:pPr>
            <a:r>
              <a:rPr lang="en-US" sz="2400" b="1" dirty="0">
                <a:solidFill>
                  <a:schemeClr val="accent1">
                    <a:lumMod val="20000"/>
                    <a:lumOff val="80000"/>
                  </a:schemeClr>
                </a:solidFill>
              </a:rPr>
              <a:t>Property management features beyond rental listings.</a:t>
            </a:r>
          </a:p>
          <a:p>
            <a:pPr marL="742950" lvl="1" indent="-285750">
              <a:buFont typeface="Arial" panose="020B0604020202020204" pitchFamily="34" charset="0"/>
              <a:buChar char="•"/>
            </a:pPr>
            <a:r>
              <a:rPr lang="en-US" sz="2400" b="1" dirty="0">
                <a:solidFill>
                  <a:schemeClr val="accent1">
                    <a:lumMod val="20000"/>
                    <a:lumOff val="80000"/>
                  </a:schemeClr>
                </a:solidFill>
              </a:rPr>
              <a:t>Advanced analytics and reporting tools.</a:t>
            </a:r>
          </a:p>
        </p:txBody>
      </p:sp>
    </p:spTree>
    <p:extLst>
      <p:ext uri="{BB962C8B-B14F-4D97-AF65-F5344CB8AC3E}">
        <p14:creationId xmlns:p14="http://schemas.microsoft.com/office/powerpoint/2010/main" val="179451537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E134C76-7FB4-4BB7-9322-DD8A4B179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useBgFill="1">
        <p:nvSpPr>
          <p:cNvPr id="10" name="Snip Single Corner Rectangle 17">
            <a:extLst>
              <a:ext uri="{FF2B5EF4-FFF2-40B4-BE49-F238E27FC236}">
                <a16:creationId xmlns:a16="http://schemas.microsoft.com/office/drawing/2014/main" id="{C0C57804-4F33-4D85-AA3E-DA0F214BBD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1"/>
            <a:ext cx="12188825" cy="6857999"/>
          </a:xfrm>
          <a:prstGeom prst="snip1Rect">
            <a:avLst>
              <a:gd name="adj" fmla="val 50000"/>
            </a:avLst>
          </a:prstGeom>
          <a:ln>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6427457" y="417876"/>
            <a:ext cx="5116031" cy="646331"/>
          </a:xfrm>
          <a:prstGeom prst="rect">
            <a:avLst/>
          </a:prstGeom>
          <a:noFill/>
        </p:spPr>
        <p:txBody>
          <a:bodyPr wrap="square" rtlCol="0">
            <a:spAutoFit/>
          </a:bodyPr>
          <a:lstStyle/>
          <a:p>
            <a:r>
              <a:rPr lang="en-US" sz="3600" b="1" cap="all" dirty="0">
                <a:ln w="3175" cmpd="sng">
                  <a:noFill/>
                </a:ln>
                <a:latin typeface="+mj-lt"/>
                <a:ea typeface="+mj-ea"/>
                <a:cs typeface="+mj-cs"/>
              </a:rPr>
              <a:t>Technical Overview</a:t>
            </a:r>
          </a:p>
        </p:txBody>
      </p:sp>
      <p:sp>
        <p:nvSpPr>
          <p:cNvPr id="19" name="TextBox 18">
            <a:extLst>
              <a:ext uri="{FF2B5EF4-FFF2-40B4-BE49-F238E27FC236}">
                <a16:creationId xmlns:a16="http://schemas.microsoft.com/office/drawing/2014/main" id="{812B2957-317E-72BA-001F-91CC5797A72F}"/>
              </a:ext>
            </a:extLst>
          </p:cNvPr>
          <p:cNvSpPr txBox="1"/>
          <p:nvPr/>
        </p:nvSpPr>
        <p:spPr>
          <a:xfrm>
            <a:off x="6363093" y="1374599"/>
            <a:ext cx="5121992" cy="3785652"/>
          </a:xfrm>
          <a:prstGeom prst="rect">
            <a:avLst/>
          </a:prstGeom>
          <a:noFill/>
        </p:spPr>
        <p:txBody>
          <a:bodyPr wrap="square" rtlCol="0">
            <a:spAutoFit/>
          </a:bodyPr>
          <a:lstStyle/>
          <a:p>
            <a:r>
              <a:rPr lang="en-US" sz="2000" dirty="0"/>
              <a:t>	Architecture:</a:t>
            </a:r>
          </a:p>
          <a:p>
            <a:pPr marL="1257300" lvl="2" indent="-342900">
              <a:buFont typeface="Arial" panose="020B0604020202020204" pitchFamily="34" charset="0"/>
              <a:buChar char="•"/>
            </a:pPr>
            <a:r>
              <a:rPr lang="en-US" sz="2000" dirty="0"/>
              <a:t>Backend: Django and Django REST Framework.</a:t>
            </a:r>
          </a:p>
          <a:p>
            <a:pPr marL="1257300" lvl="2" indent="-342900">
              <a:buFont typeface="Arial" panose="020B0604020202020204" pitchFamily="34" charset="0"/>
              <a:buChar char="•"/>
            </a:pPr>
            <a:r>
              <a:rPr lang="en-US" sz="2000" dirty="0"/>
              <a:t>Frontend: React for the web application.</a:t>
            </a:r>
          </a:p>
          <a:p>
            <a:pPr marL="1257300" lvl="2" indent="-342900">
              <a:buFont typeface="Arial" panose="020B0604020202020204" pitchFamily="34" charset="0"/>
              <a:buChar char="•"/>
            </a:pPr>
            <a:r>
              <a:rPr lang="en-US" sz="2000" dirty="0"/>
              <a:t>Mobile: Flutter for cross-platform mobile app.</a:t>
            </a:r>
          </a:p>
          <a:p>
            <a:pPr marL="1257300" lvl="2" indent="-342900">
              <a:buFont typeface="Arial" panose="020B0604020202020204" pitchFamily="34" charset="0"/>
              <a:buChar char="•"/>
            </a:pPr>
            <a:r>
              <a:rPr lang="en-US" sz="2000" dirty="0"/>
              <a:t>Database: MYSQL.</a:t>
            </a:r>
          </a:p>
          <a:p>
            <a:pPr lvl="1"/>
            <a:endParaRPr lang="en-US" sz="2000" dirty="0"/>
          </a:p>
          <a:p>
            <a:pPr lvl="1"/>
            <a:r>
              <a:rPr lang="en-US" sz="2000" dirty="0"/>
              <a:t>Technologies Used:</a:t>
            </a:r>
          </a:p>
          <a:p>
            <a:pPr marL="1257300" lvl="2" indent="-342900">
              <a:buFont typeface="Arial" panose="020B0604020202020204" pitchFamily="34" charset="0"/>
              <a:buChar char="•"/>
            </a:pPr>
            <a:r>
              <a:rPr lang="en-US" sz="2000" dirty="0"/>
              <a:t>DRF token for authentication.</a:t>
            </a:r>
          </a:p>
          <a:p>
            <a:pPr marL="1257300" lvl="2" indent="-342900">
              <a:buFont typeface="Arial" panose="020B0604020202020204" pitchFamily="34" charset="0"/>
              <a:buChar char="•"/>
            </a:pPr>
            <a:r>
              <a:rPr lang="en-US" sz="2000" dirty="0"/>
              <a:t>AWS for deployment.</a:t>
            </a:r>
          </a:p>
        </p:txBody>
      </p:sp>
      <p:pic>
        <p:nvPicPr>
          <p:cNvPr id="20" name="Picture 19">
            <a:extLst>
              <a:ext uri="{FF2B5EF4-FFF2-40B4-BE49-F238E27FC236}">
                <a16:creationId xmlns:a16="http://schemas.microsoft.com/office/drawing/2014/main" id="{C94EBEBE-F87B-1EF4-121C-07D024ACE60F}"/>
              </a:ext>
            </a:extLst>
          </p:cNvPr>
          <p:cNvPicPr>
            <a:picLocks noChangeAspect="1"/>
          </p:cNvPicPr>
          <p:nvPr/>
        </p:nvPicPr>
        <p:blipFill>
          <a:blip r:embed="rId2"/>
          <a:srcRect/>
          <a:stretch/>
        </p:blipFill>
        <p:spPr>
          <a:xfrm>
            <a:off x="188537" y="887240"/>
            <a:ext cx="6070861" cy="5518928"/>
          </a:xfrm>
          <a:prstGeom prst="rect">
            <a:avLst/>
          </a:prstGeom>
        </p:spPr>
      </p:pic>
    </p:spTree>
    <p:extLst>
      <p:ext uri="{BB962C8B-B14F-4D97-AF65-F5344CB8AC3E}">
        <p14:creationId xmlns:p14="http://schemas.microsoft.com/office/powerpoint/2010/main" val="616841938"/>
      </p:ext>
    </p:extLst>
  </p:cSld>
  <p:clrMapOvr>
    <a:overrideClrMapping bg1="lt1" tx1="dk1" bg2="lt2" tx2="dk2" accent1="accent1" accent2="accent2" accent3="accent3" accent4="accent4" accent5="accent5" accent6="accent6" hlink="hlink" folHlink="folHlink"/>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991E317B-75E3-4171-A07A-B263C1D6D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DE9A0E-EC19-BD0F-AE05-DB24CDA53DE6}"/>
              </a:ext>
            </a:extLst>
          </p:cNvPr>
          <p:cNvSpPr txBox="1"/>
          <p:nvPr/>
        </p:nvSpPr>
        <p:spPr>
          <a:xfrm>
            <a:off x="7532710" y="628617"/>
            <a:ext cx="3971902" cy="3028983"/>
          </a:xfrm>
          <a:prstGeom prst="rect">
            <a:avLst/>
          </a:prstGeom>
        </p:spPr>
        <p:txBody>
          <a:bodyPr vert="horz" lIns="91440" tIns="45720" rIns="91440" bIns="45720" rtlCol="0" anchor="b">
            <a:normAutofit/>
          </a:bodyPr>
          <a:lstStyle/>
          <a:p>
            <a:pPr>
              <a:spcBef>
                <a:spcPct val="0"/>
              </a:spcBef>
              <a:spcAft>
                <a:spcPts val="600"/>
              </a:spcAft>
            </a:pPr>
            <a:r>
              <a:rPr lang="en-US" sz="4800" b="1" cap="all" dirty="0">
                <a:ln w="3175" cmpd="sng">
                  <a:noFill/>
                </a:ln>
                <a:solidFill>
                  <a:srgbClr val="FFFFFF"/>
                </a:solidFill>
                <a:latin typeface="+mj-lt"/>
                <a:ea typeface="+mj-ea"/>
                <a:cs typeface="+mj-cs"/>
              </a:rPr>
              <a:t>Use Case Diagram</a:t>
            </a:r>
          </a:p>
        </p:txBody>
      </p:sp>
      <p:sp useBgFill="1">
        <p:nvSpPr>
          <p:cNvPr id="43" name="Snip Diagonal Corner Rectangle 6">
            <a:extLst>
              <a:ext uri="{FF2B5EF4-FFF2-40B4-BE49-F238E27FC236}">
                <a16:creationId xmlns:a16="http://schemas.microsoft.com/office/drawing/2014/main" id="{4A9B19C2-B29A-4924-9E7E-6FBF17F585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000" y="620722"/>
            <a:ext cx="6418778" cy="5286838"/>
          </a:xfrm>
          <a:prstGeom prst="snip2DiagRect">
            <a:avLst>
              <a:gd name="adj1" fmla="val 10973"/>
              <a:gd name="adj2" fmla="val 0"/>
            </a:avLst>
          </a:prstGeom>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person's diagram">
            <a:extLst>
              <a:ext uri="{FF2B5EF4-FFF2-40B4-BE49-F238E27FC236}">
                <a16:creationId xmlns:a16="http://schemas.microsoft.com/office/drawing/2014/main" id="{77D9EF0F-D879-DF9A-9A06-4566FD639652}"/>
              </a:ext>
            </a:extLst>
          </p:cNvPr>
          <p:cNvPicPr>
            <a:picLocks noChangeAspect="1"/>
          </p:cNvPicPr>
          <p:nvPr/>
        </p:nvPicPr>
        <p:blipFill>
          <a:blip r:embed="rId2"/>
          <a:stretch>
            <a:fillRect/>
          </a:stretch>
        </p:blipFill>
        <p:spPr>
          <a:xfrm>
            <a:off x="1276928" y="1097060"/>
            <a:ext cx="5099014" cy="4334162"/>
          </a:xfrm>
          <a:prstGeom prst="rect">
            <a:avLst/>
          </a:prstGeom>
        </p:spPr>
      </p:pic>
      <p:grpSp>
        <p:nvGrpSpPr>
          <p:cNvPr id="45" name="Group 44">
            <a:extLst>
              <a:ext uri="{FF2B5EF4-FFF2-40B4-BE49-F238E27FC236}">
                <a16:creationId xmlns:a16="http://schemas.microsoft.com/office/drawing/2014/main" id="{34C85634-D5F5-4047-8F35-F4B1F50AB1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46" name="Straight Connector 45">
              <a:extLst>
                <a:ext uri="{FF2B5EF4-FFF2-40B4-BE49-F238E27FC236}">
                  <a16:creationId xmlns:a16="http://schemas.microsoft.com/office/drawing/2014/main" id="{1224BF71-948F-411D-AA79-8B231571519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434B4526-E715-4199-A597-CD757CB4A0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35E295A6-48D5-4F9E-A32C-5D87EAA5E7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10BF5B3-9260-4D36-BB24-07BC414B9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AE0C886-FA2E-4E7C-BC00-8397AAEC86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3" name="AutoShape 2">
            <a:extLst>
              <a:ext uri="{FF2B5EF4-FFF2-40B4-BE49-F238E27FC236}">
                <a16:creationId xmlns:a16="http://schemas.microsoft.com/office/drawing/2014/main" id="{9AC66DBC-8DCA-3FAF-39E7-2A6F5E8ADA04}"/>
              </a:ext>
            </a:extLst>
          </p:cNvPr>
          <p:cNvSpPr>
            <a:spLocks noChangeAspect="1" noChangeArrowheads="1"/>
          </p:cNvSpPr>
          <p:nvPr/>
        </p:nvSpPr>
        <p:spPr bwMode="auto">
          <a:xfrm>
            <a:off x="2674374" y="2281084"/>
            <a:ext cx="3574026" cy="456954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7153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lic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2430</TotalTime>
  <Words>1831</Words>
  <Application>Microsoft Office PowerPoint</Application>
  <PresentationFormat>Widescreen</PresentationFormat>
  <Paragraphs>301</Paragraphs>
  <Slides>54</Slides>
  <Notes>5</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54</vt:i4>
      </vt:variant>
    </vt:vector>
  </HeadingPairs>
  <TitlesOfParts>
    <vt:vector size="67" baseType="lpstr">
      <vt:lpstr>Abadi</vt:lpstr>
      <vt:lpstr>Aharoni</vt:lpstr>
      <vt:lpstr>Amasis MT Pro Black</vt:lpstr>
      <vt:lpstr>Arial</vt:lpstr>
      <vt:lpstr>Century Gothic</vt:lpstr>
      <vt:lpstr>Goudy Old Style</vt:lpstr>
      <vt:lpstr>Open Sans 1</vt:lpstr>
      <vt:lpstr>Open Sans 1 Bold</vt:lpstr>
      <vt:lpstr>Poppins</vt:lpstr>
      <vt:lpstr>Poppins Bold</vt:lpstr>
      <vt:lpstr>Wingdings</vt:lpstr>
      <vt:lpstr>Wingdings 3</vt:lpstr>
      <vt:lpstr>Slice</vt:lpstr>
      <vt:lpstr>Renting System</vt:lpstr>
      <vt:lpstr>PowerPoint Presentation</vt:lpstr>
      <vt:lpstr>Project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Renting System</dc:title>
  <dc:creator>Mohammed Saeed</dc:creator>
  <cp:lastModifiedBy>Ahmed Tamer</cp:lastModifiedBy>
  <cp:revision>42</cp:revision>
  <dcterms:created xsi:type="dcterms:W3CDTF">2024-07-02T14:34:33Z</dcterms:created>
  <dcterms:modified xsi:type="dcterms:W3CDTF">2024-07-07T03:39:51Z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